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05C"/>
    <a:srgbClr val="FF9900"/>
    <a:srgbClr val="FFD757"/>
    <a:srgbClr val="ADDB7B"/>
    <a:srgbClr val="3A9DB8"/>
    <a:srgbClr val="76C0D4"/>
    <a:srgbClr val="57B1C9"/>
    <a:srgbClr val="64B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138" y="22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8D7D-95EF-45C6-9707-7C7DA76FD128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ACACE-AD8A-46A3-B630-69A07970A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7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3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8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82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59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03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78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59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32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9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412A-15AF-4E8A-A0A2-7C9C64262AF3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3EC4-C4C0-42A9-AC1A-F4536376A7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8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0" y="9155744"/>
            <a:ext cx="6858001" cy="750255"/>
            <a:chOff x="0" y="9155744"/>
            <a:chExt cx="6858001" cy="750255"/>
          </a:xfrm>
        </p:grpSpPr>
        <p:pic>
          <p:nvPicPr>
            <p:cNvPr id="1027" name="Picture 3" descr="\\exploitation.chug.alp\FLDRDR$\FRCHUG8\morange\My Documents\_RISQUE CHIMIQUE\ChimiRisk\Développement de l'application\Photos\chimirisk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21" b="15605"/>
            <a:stretch/>
          </p:blipFill>
          <p:spPr bwMode="auto">
            <a:xfrm>
              <a:off x="1" y="9155744"/>
              <a:ext cx="6858000" cy="750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9155744"/>
              <a:ext cx="6858000" cy="75025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8" name="Picture 4" descr="\\exploitation.chug.alp\FLDRDR$\FRCHUG8\morange\My Documents\_RISQUE CHIMIQUE\Communication\Plaquette\Logos\FNP CNRA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03" y="4058971"/>
            <a:ext cx="335590" cy="4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exploitation.chug.alp\FLDRDR$\FRCHUG8\morange\My Documents\_RISQUE CHIMIQUE\Communication\Plaquette\Logos\UJ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20" y="4066287"/>
            <a:ext cx="299182" cy="5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exploitation.chug.alp\FLDRDR$\FRCHUG8\morange\My Documents\_RISQUE CHIMIQUE\Communication\Plaquette\Logos\CHU GRENOB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60" y="4105859"/>
            <a:ext cx="406425" cy="4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exploitation.chug.alp\FLDRDR$\FRCHUG8\morange\My Documents\_RISQUE CHIMIQUE\Communication\Plaquette\Logos\FLORAL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85" y="4149104"/>
            <a:ext cx="589859" cy="3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2895" y="704528"/>
            <a:ext cx="4392489" cy="1224136"/>
          </a:xfrm>
        </p:spPr>
        <p:txBody>
          <a:bodyPr>
            <a:noAutofit/>
          </a:bodyPr>
          <a:lstStyle/>
          <a:p>
            <a:r>
              <a:rPr lang="fr-FR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L’outil d’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 </a:t>
            </a:r>
            <a:r>
              <a:rPr lang="fr-FR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r>
              <a:rPr lang="fr-FR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 chimique</a:t>
            </a:r>
            <a:b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établissements de santé</a:t>
            </a:r>
            <a:endParaRPr lang="fr-FR" sz="1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88640" y="2134148"/>
            <a:ext cx="6398830" cy="0"/>
          </a:xfrm>
          <a:prstGeom prst="line">
            <a:avLst/>
          </a:prstGeom>
          <a:ln w="19050">
            <a:solidFill>
              <a:schemeClr val="accent5"/>
            </a:solidFill>
          </a:ln>
          <a:effectLst>
            <a:outerShdw blurRad="50800" dist="38100" dir="12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88640" y="4664968"/>
            <a:ext cx="6398830" cy="0"/>
          </a:xfrm>
          <a:prstGeom prst="line">
            <a:avLst/>
          </a:prstGeom>
          <a:ln w="19050">
            <a:solidFill>
              <a:schemeClr val="accent5"/>
            </a:solidFill>
          </a:ln>
          <a:effectLst>
            <a:outerShdw blurRad="50800" dist="38100" dir="12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88640" y="2278164"/>
            <a:ext cx="6398830" cy="2602828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Le risque chimique est un risque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complexe à appréhender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d’autant plus dans le domaine 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hospitalier, du fait de la </a:t>
            </a: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forte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diversité d’activités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et donc de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secteurs d’exposition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(laboratoires, 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soins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services techniques, blanchisserie, 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entretien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pharmacie, blocs opératoires 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2400"/>
              </a:spcAft>
            </a:pPr>
            <a:endParaRPr lang="fr-F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fr-F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L’outil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ChimiRisk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est conçu pour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répondre aux exigences réglementaires et aux problématiques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rencontrées au sujet du risque chimique par les établissements de santé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900"/>
              </a:spcAft>
            </a:pPr>
            <a:r>
              <a:rPr lang="fr-F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ChimiRisk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est une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application internet mise à disposition des hôpitaux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développée conjointement par le CHU de Grenoble et </a:t>
            </a:r>
            <a:r>
              <a:rPr lang="fr-F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Floralis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(organisme de valorisation de la recherche de l’Université 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Fourier (UJF) de Grenoble),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soutenu par le Fonds National de Prévention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(FNP) de la Caisse Nationale de Retraite des Agents des Collectivités Locales (CNRACL), et en collaboration avec la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Direction Générale de l’Offre de Soins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(DGOS), la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Haute Autorité de Santé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(HAS), la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Fédération Hospitalière de France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(FHF), l’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Institut National de Recherche et de Sécurité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(INRS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 et plusieurs établissements de santé.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0" y="-15552"/>
            <a:ext cx="6858001" cy="831840"/>
            <a:chOff x="0" y="-15552"/>
            <a:chExt cx="6858001" cy="831840"/>
          </a:xfrm>
        </p:grpSpPr>
        <p:pic>
          <p:nvPicPr>
            <p:cNvPr id="27" name="Picture 3" descr="\\exploitation.chug.alp\FLDRDR$\FRCHUG8\morange\My Documents\_RISQUE CHIMIQUE\ChimiRisk\Développement de l'application\Photos\chimirisk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0" b="50000"/>
            <a:stretch/>
          </p:blipFill>
          <p:spPr bwMode="auto">
            <a:xfrm>
              <a:off x="1" y="-15552"/>
              <a:ext cx="6858000" cy="83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0" y="0"/>
              <a:ext cx="6858001" cy="8162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9000">
                  <a:schemeClr val="bg1">
                    <a:alpha val="5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1" b="22357"/>
          <a:stretch/>
        </p:blipFill>
        <p:spPr bwMode="auto">
          <a:xfrm>
            <a:off x="188640" y="1019944"/>
            <a:ext cx="2160240" cy="69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9"/>
          <a:stretch/>
        </p:blipFill>
        <p:spPr bwMode="auto">
          <a:xfrm>
            <a:off x="1324765" y="3190994"/>
            <a:ext cx="896101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\\exploitation.chug.alp\FLDRDR$\FRCHUG8\morange\My Documents\_RISQUE CHIMIQUE\Communication\Plaquette\Photos\Ashampoo_Snap_2013.07_produits_v2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46" y="5073004"/>
            <a:ext cx="2715847" cy="18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\exploitation.chug.alp\FLDRDR$\FRCHUG8\morange\My Documents\_RISQUE CHIMIQUE\Communication\Plaquette\Photos\Ashampoo_Snap_2013.07_graphes_v2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1" y="7564903"/>
            <a:ext cx="2415259" cy="16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3789040" y="7401272"/>
            <a:ext cx="2835669" cy="20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fr-FR" sz="11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ChimiRisk</a:t>
            </a:r>
            <a:r>
              <a:rPr lang="fr-FR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un support pour vos démarches de prévention :</a:t>
            </a:r>
          </a:p>
          <a:p>
            <a:pPr marL="266700" indent="-180975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Document Unique</a:t>
            </a:r>
          </a:p>
          <a:p>
            <a:pPr marL="266700" indent="-180975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Programme annuel de prévention</a:t>
            </a:r>
          </a:p>
          <a:p>
            <a:pPr marL="266700" indent="-180975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Mesurages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des expositions</a:t>
            </a:r>
          </a:p>
          <a:p>
            <a:pPr marL="266700" indent="-180975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Prévention des accidents du travail / maladies professionnelles</a:t>
            </a:r>
          </a:p>
          <a:p>
            <a:pPr marL="266700" indent="-180975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Plan de prévention</a:t>
            </a:r>
          </a:p>
          <a:p>
            <a:endParaRPr lang="fr-FR" sz="11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3137283"/>
            <a:ext cx="504056" cy="7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9" t="51304" r="34063"/>
          <a:stretch/>
        </p:blipFill>
        <p:spPr bwMode="auto">
          <a:xfrm>
            <a:off x="476672" y="3150013"/>
            <a:ext cx="504056" cy="7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188640" y="4904754"/>
            <a:ext cx="3240360" cy="2424510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fr-FR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points forts de </a:t>
            </a:r>
            <a:r>
              <a:rPr lang="fr-FR" sz="11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ChimiRisk</a:t>
            </a:r>
            <a:r>
              <a:rPr lang="fr-FR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66700" indent="-180975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Accès à une </a:t>
            </a: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de données de produits utilisés dans les établissements de santé</a:t>
            </a:r>
          </a:p>
          <a:p>
            <a:pPr marL="266700" indent="-180975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Facilités pour la saisie (</a:t>
            </a: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imports 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 l’inventaire de l’établissement et des salariés, </a:t>
            </a: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accès à des bases de données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produits et substances)</a:t>
            </a:r>
          </a:p>
          <a:p>
            <a:pPr marL="266700" indent="-180975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Traçabilité</a:t>
            </a:r>
          </a:p>
          <a:p>
            <a:pPr marL="266700" indent="-180975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Ergonomie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de l’outil</a:t>
            </a:r>
          </a:p>
          <a:p>
            <a:pPr marL="266700" indent="-180975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Accessibilité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(site internet)</a:t>
            </a:r>
          </a:p>
          <a:p>
            <a:pPr marL="266700" indent="-180975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Sécurisation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des données</a:t>
            </a:r>
          </a:p>
          <a:p>
            <a:pPr marL="266700" indent="-180975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/ Impression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des résultats </a:t>
            </a:r>
          </a:p>
        </p:txBody>
      </p:sp>
    </p:spTree>
    <p:extLst>
      <p:ext uri="{BB962C8B-B14F-4D97-AF65-F5344CB8AC3E}">
        <p14:creationId xmlns:p14="http://schemas.microsoft.com/office/powerpoint/2010/main" val="19423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9155744"/>
            <a:ext cx="6858001" cy="750255"/>
            <a:chOff x="0" y="9155744"/>
            <a:chExt cx="6858001" cy="750255"/>
          </a:xfrm>
        </p:grpSpPr>
        <p:pic>
          <p:nvPicPr>
            <p:cNvPr id="5" name="Picture 3" descr="\\exploitation.chug.alp\FLDRDR$\FRCHUG8\morange\My Documents\_RISQUE CHIMIQUE\ChimiRisk\Développement de l'application\Photos\chimirisk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21" b="15605"/>
            <a:stretch/>
          </p:blipFill>
          <p:spPr bwMode="auto">
            <a:xfrm>
              <a:off x="1" y="9155744"/>
              <a:ext cx="6858000" cy="750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9155744"/>
              <a:ext cx="6858001" cy="75025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0" y="-15552"/>
            <a:ext cx="6858001" cy="831840"/>
            <a:chOff x="0" y="-15552"/>
            <a:chExt cx="6858001" cy="831840"/>
          </a:xfrm>
        </p:grpSpPr>
        <p:pic>
          <p:nvPicPr>
            <p:cNvPr id="8" name="Picture 3" descr="\\exploitation.chug.alp\FLDRDR$\FRCHUG8\morange\My Documents\_RISQUE CHIMIQUE\ChimiRisk\Développement de l'application\Photos\chimirisk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0" b="50000"/>
            <a:stretch/>
          </p:blipFill>
          <p:spPr bwMode="auto">
            <a:xfrm>
              <a:off x="1" y="-15552"/>
              <a:ext cx="6858000" cy="83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6858001" cy="8162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9000">
                  <a:schemeClr val="bg1">
                    <a:alpha val="5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1" b="22357"/>
          <a:stretch/>
        </p:blipFill>
        <p:spPr bwMode="auto">
          <a:xfrm>
            <a:off x="476672" y="8389639"/>
            <a:ext cx="2160240" cy="69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28"/>
          <p:cNvCxnSpPr/>
          <p:nvPr/>
        </p:nvCxnSpPr>
        <p:spPr>
          <a:xfrm>
            <a:off x="1340768" y="8121352"/>
            <a:ext cx="4104456" cy="0"/>
          </a:xfrm>
          <a:prstGeom prst="line">
            <a:avLst/>
          </a:prstGeom>
          <a:ln w="19050">
            <a:solidFill>
              <a:schemeClr val="accent5"/>
            </a:solidFill>
          </a:ln>
          <a:effectLst>
            <a:outerShdw blurRad="50800" dist="38100" dir="12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356992" y="8193360"/>
            <a:ext cx="327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fr-F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484784" y="884143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www.chimirisk.fr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356991" y="8418363"/>
            <a:ext cx="3366706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Marjorie ORANGE</a:t>
            </a:r>
            <a:r>
              <a:rPr lang="fr-F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Ingénieur Hygiène Sécurité</a:t>
            </a:r>
          </a:p>
          <a:p>
            <a:pPr marL="174625" indent="-174625">
              <a:spcAft>
                <a:spcPts val="300"/>
              </a:spcAft>
            </a:pPr>
            <a:r>
              <a:rPr lang="fr-F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morange@chu-grenoble.fr – 04 76 76 83 36</a:t>
            </a:r>
          </a:p>
          <a:p>
            <a:pPr marL="174625" indent="-174625">
              <a:spcAft>
                <a:spcPts val="300"/>
              </a:spcAft>
            </a:pPr>
            <a:endParaRPr lang="fr-FR" sz="8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Equipe de Médecine du Travail et de Toxicologie Professionnelle</a:t>
            </a:r>
          </a:p>
          <a:p>
            <a:pPr marL="269875" indent="-87313">
              <a:buFont typeface="Wingdings" panose="05000000000000000000" pitchFamily="2" charset="2"/>
              <a:buChar char="§"/>
            </a:pPr>
            <a:r>
              <a:rPr lang="fr-F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Pr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Anne MAITRE </a:t>
            </a:r>
            <a:r>
              <a:rPr lang="fr-F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Médecin </a:t>
            </a:r>
            <a:r>
              <a:rPr lang="fr-FR" sz="850" i="1" dirty="0">
                <a:latin typeface="Arial" panose="020B0604020202020204" pitchFamily="34" charset="0"/>
                <a:cs typeface="Arial" panose="020B0604020202020204" pitchFamily="34" charset="0"/>
              </a:rPr>
              <a:t>Toxicologue</a:t>
            </a:r>
          </a:p>
          <a:p>
            <a:pPr marL="269875" indent="-87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Dr Renaud PERSOONS   </a:t>
            </a:r>
            <a:r>
              <a:rPr lang="fr-FR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Pharmacien Toxicologue</a:t>
            </a:r>
            <a:endParaRPr lang="fr-FR" sz="8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CHU Grenoble </a:t>
            </a:r>
            <a:r>
              <a:rPr lang="fr-FR" sz="85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fr-FR" sz="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CS 10217 – 38043 Grenoble Cedex 9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4623" y="4943604"/>
            <a:ext cx="5953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de préconisations issues de l’évaluation avec </a:t>
            </a:r>
            <a:r>
              <a:rPr lang="fr-FR" sz="11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ChimiRisk</a:t>
            </a:r>
            <a:r>
              <a:rPr lang="fr-FR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sz="11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468224" y="5205214"/>
            <a:ext cx="2129128" cy="819455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de bacs de rétention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Amélioration du système de vérification des douches de sécurité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629" y="1064568"/>
            <a:ext cx="2543354" cy="3600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>
              <a:rot lat="1200000" lon="21000000" rev="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2062" y="1195375"/>
            <a:ext cx="2070833" cy="34009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Inventaire des produits de l’établissement avec </a:t>
            </a:r>
            <a:r>
              <a:rPr lang="fr-F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FDS</a:t>
            </a:r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de récupération des produits directement dans une base de produits utilisés par les établissements de santé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à une base de substances avec classification CMR* et VLEP**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compte des médicaments </a:t>
            </a:r>
            <a:r>
              <a:rPr lang="fr-F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(cytotoxiques, gaz anesthésiques…)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Hiérarchisation des dangers à partir de la classification réglementaire selon une méthode élaborée par des toxicologues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6629" y="1307136"/>
            <a:ext cx="353943" cy="33370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Base de données produits</a:t>
            </a:r>
            <a:endParaRPr lang="fr-F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20888" y="1547836"/>
            <a:ext cx="3024336" cy="3117132"/>
          </a:xfrm>
          <a:prstGeom prst="rect">
            <a:avLst/>
          </a:prstGeom>
          <a:solidFill>
            <a:srgbClr val="A7D05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RightUp">
              <a:rot lat="1200000" lon="21000000" rev="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704708" y="1691852"/>
            <a:ext cx="241854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Hiérarchisation des risques par voie d’absorption (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inhalatoire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, cutanée, oculaire) avec mise en évidence du risque CMR*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Méthode d’évaluation élaborée par des experts toxicologues et hygiène sécurité, adaptée aux établissements de santé et basée sur des critères simples 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 lvl="1" indent="-95250">
              <a:buFont typeface="Wingdings" panose="05000000000000000000" pitchFamily="2" charset="2"/>
              <a:buChar char="§"/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Danger</a:t>
            </a:r>
          </a:p>
          <a:p>
            <a:pPr marL="361950" lvl="1" indent="-95250">
              <a:buFont typeface="Wingdings" panose="05000000000000000000" pitchFamily="2" charset="2"/>
              <a:buChar char="§"/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Exposition :</a:t>
            </a:r>
          </a:p>
          <a:p>
            <a:pPr marL="361950" lvl="2">
              <a:tabLst>
                <a:tab pos="990600" algn="l"/>
              </a:tabLst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Fréquence, quantité, procédé</a:t>
            </a:r>
          </a:p>
          <a:p>
            <a:pPr marL="361950" lvl="1" indent="-95250">
              <a:buFont typeface="Wingdings" panose="05000000000000000000" pitchFamily="2" charset="2"/>
              <a:buChar char="§"/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: </a:t>
            </a:r>
          </a:p>
          <a:p>
            <a:pPr marL="361950" lvl="2">
              <a:spcAft>
                <a:spcPts val="600"/>
              </a:spcAft>
            </a:pP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Respiratoire, cutanée, oculaire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Possibilité d’effectuer des simulations pour tester l’efficacité des mesures de prévention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420889" y="1763860"/>
            <a:ext cx="353943" cy="28245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Module Evaluation des risques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67182" y="1979884"/>
            <a:ext cx="1602178" cy="2685084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RightUp">
              <a:rot lat="1200000" lon="21000000" rev="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5325963" y="2427028"/>
            <a:ext cx="13433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graphique des résultats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des fiches d’exposition </a:t>
            </a:r>
            <a:r>
              <a:rPr lang="fr-F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individuelles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pour l’élaboration de préconisations</a:t>
            </a:r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091281" y="2158875"/>
            <a:ext cx="353943" cy="23412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Exploitation des données</a:t>
            </a:r>
            <a:endParaRPr lang="fr-F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79703" y="802958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fonctionnalités de </a:t>
            </a:r>
            <a:r>
              <a:rPr lang="fr-FR" sz="11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ChimiRisk</a:t>
            </a:r>
            <a:r>
              <a:rPr lang="fr-FR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sz="11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51884" y="818927"/>
            <a:ext cx="270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*FDS : Fiche de Données de Sécurité</a:t>
            </a:r>
          </a:p>
          <a:p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**CMR : Cancérogène, Mutagène, </a:t>
            </a:r>
            <a:r>
              <a:rPr lang="fr-FR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Reprotoxique</a:t>
            </a:r>
            <a:endParaRPr lang="fr-FR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***VLEP : Valeur Limite d’Exposition Professionnelle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420888" y="7041232"/>
            <a:ext cx="1975976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REFERENCES</a:t>
            </a:r>
            <a:endParaRPr lang="fr-F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7473999"/>
            <a:ext cx="1982176" cy="46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478225"/>
            <a:ext cx="548837" cy="46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7022" r="36428" b="71460"/>
          <a:stretch/>
        </p:blipFill>
        <p:spPr bwMode="auto">
          <a:xfrm>
            <a:off x="1168071" y="7548416"/>
            <a:ext cx="671989" cy="3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77" y="7390239"/>
            <a:ext cx="777371" cy="63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46" y="7496879"/>
            <a:ext cx="959945" cy="4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116632" y="5205214"/>
            <a:ext cx="2232248" cy="819455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>
              <a:lnSpc>
                <a:spcPct val="105000"/>
              </a:lnSpc>
              <a:tabLst>
                <a:tab pos="1438275" algn="l"/>
              </a:tabLst>
            </a:pP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Aménagement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1438275" algn="l"/>
              </a:tabLst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d’aspiration aux postes de désinfection des endoscopes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1438275" algn="l"/>
              </a:tabLst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Optimisation du processus de vidange des solvants d’ automates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449743" y="5205214"/>
            <a:ext cx="1917619" cy="674031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Equipements de protection</a:t>
            </a:r>
            <a:endParaRPr 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Port de gants nitrile pour les solvants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Port de lunettes de sécurité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2919" y="6033120"/>
            <a:ext cx="2232248" cy="819455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>
              <a:lnSpc>
                <a:spcPct val="105000"/>
              </a:lnSpc>
              <a:tabLst>
                <a:tab pos="1438275" algn="l"/>
              </a:tabLst>
            </a:pP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1438275" algn="l"/>
              </a:tabLst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Amélioration du stockage des produits (tri, limitation des quantités, ventilation …)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1438275" algn="l"/>
              </a:tabLst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Substitution des CMR**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447485" y="6033120"/>
            <a:ext cx="1917619" cy="819455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Surveillance des expositions</a:t>
            </a:r>
            <a:endParaRPr 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 de mesures atmosphériques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Biométrologie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(surveillance de marqueurs urinaires)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468224" y="6033120"/>
            <a:ext cx="2129128" cy="819455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Formation/Sensibilisation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d’une sensibilisation au risque chimique</a:t>
            </a:r>
          </a:p>
          <a:p>
            <a:pPr marL="171450" indent="-171450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Signalisation des dangers sur les portées d’entrée des laboratoires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7843" r="10887" b="4967"/>
          <a:stretch/>
        </p:blipFill>
        <p:spPr bwMode="auto">
          <a:xfrm>
            <a:off x="6093297" y="8180401"/>
            <a:ext cx="576064" cy="58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977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621</Words>
  <Application>Microsoft Office PowerPoint</Application>
  <PresentationFormat>Format A4 (210 x 297 mm)</PresentationFormat>
  <Paragraphs>74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L’outil d’évaluation et de prévention du risque chimique pour les établissements de santé</vt:lpstr>
      <vt:lpstr>Présentation PowerPoint</vt:lpstr>
    </vt:vector>
  </TitlesOfParts>
  <Company>CHU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Orange , Marjorie</dc:creator>
  <cp:lastModifiedBy>Servant, Annie</cp:lastModifiedBy>
  <cp:revision>67</cp:revision>
  <cp:lastPrinted>2015-08-24T09:55:40Z</cp:lastPrinted>
  <dcterms:created xsi:type="dcterms:W3CDTF">2015-08-20T06:15:12Z</dcterms:created>
  <dcterms:modified xsi:type="dcterms:W3CDTF">2015-10-06T11:29:38Z</dcterms:modified>
</cp:coreProperties>
</file>