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7" r:id="rId9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2" autoAdjust="0"/>
  </p:normalViewPr>
  <p:slideViewPr>
    <p:cSldViewPr>
      <p:cViewPr>
        <p:scale>
          <a:sx n="84" d="100"/>
          <a:sy n="84" d="100"/>
        </p:scale>
        <p:origin x="-744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69BC6-F6C6-44D8-BFFA-1D8D2CD1C45E}" type="datetimeFigureOut">
              <a:rPr lang="fr-FR" smtClean="0"/>
              <a:t>05/09/2013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8E4F5-71E9-41BD-9A49-E40A50FA1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473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0E2307-1E40-4E12-8716-25BFDA8E7013}" type="datetime1">
              <a:rPr lang="en-US" smtClean="0"/>
              <a:pPr/>
              <a:t>9/5/2013</a:t>
            </a:fld>
            <a:endParaRPr lang="en-U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CFCF5A-EA79-452C-A52C-1A2668C2E7DF}" type="datetime1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5C4C28-BD4B-4892-9A2D-6E19BD753A9A}" type="datetime1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D9D02-426E-46C9-9EE9-0DE1EF8B2838}" type="datetime1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AEBBE-F8B2-42CF-9895-E86A608384EB}" type="datetime1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FAA6B6-10E5-4810-BC9F-DA72D8452E73}" type="datetime1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8D072-EF12-4AA2-BD71-ABC68B06D0E2}" type="datetime1">
              <a:rPr lang="en-US" smtClean="0"/>
              <a:pPr/>
              <a:t>9/5/2013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DBF60-6CC3-4B74-A60D-3486985E4346}" type="datetime1">
              <a:rPr lang="en-US" smtClean="0"/>
              <a:pPr/>
              <a:t>9/5/2013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14818-984F-4759-BF72-A33BDC1963BD}" type="datetime1">
              <a:rPr lang="en-US" smtClean="0"/>
              <a:pPr/>
              <a:t>9/5/2013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EA7E191-5F94-4FC1-B823-BD7CABF7FA06}" type="datetime1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856D55-EFBE-4F9B-8A5F-09D42CA22A9B}" type="datetime1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D1D110F-3F4E-48D9-B8AA-5D0E825AFDBA}" type="datetime1">
              <a:rPr lang="en-US" smtClean="0"/>
              <a:pPr/>
              <a:t>9/5/2013</a:t>
            </a:fld>
            <a:endParaRPr lang="en-U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90405" y="2636912"/>
            <a:ext cx="7772400" cy="1829761"/>
          </a:xfrm>
        </p:spPr>
        <p:txBody>
          <a:bodyPr>
            <a:normAutofit fontScale="90000"/>
          </a:bodyPr>
          <a:lstStyle/>
          <a:p>
            <a:pPr algn="l"/>
            <a:r>
              <a:rPr lang="fr-FR" sz="3600" dirty="0" smtClean="0"/>
              <a:t>	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</a:rPr>
              <a:t>L’ancrage du métier d’ergonome      au Conseil Régional du centre:</a:t>
            </a:r>
            <a:br>
              <a:rPr lang="fr-FR" sz="36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fr-FR" sz="36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</a:rPr>
              <a:t>	Des interventions individuelles 	</a:t>
            </a:r>
            <a:br>
              <a:rPr lang="fr-FR" sz="36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3600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</a:rPr>
              <a:t>aux démarches collectives </a:t>
            </a:r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fr-FR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 </a:t>
            </a:r>
          </a:p>
        </p:txBody>
      </p:sp>
      <p:pic>
        <p:nvPicPr>
          <p:cNvPr id="4" name="Picture 17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2" y="188913"/>
            <a:ext cx="1017587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37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pPr marL="393192" lvl="1" indent="0" algn="ctr">
              <a:buNone/>
            </a:pPr>
            <a:endParaRPr lang="fr-FR" dirty="0" smtClean="0"/>
          </a:p>
          <a:p>
            <a:pPr lvl="1" algn="just">
              <a:buFont typeface="Wingdings" pitchFamily="2" charset="2"/>
              <a:buChar char="Ø"/>
            </a:pPr>
            <a:r>
              <a:rPr lang="fr-FR" dirty="0" smtClean="0"/>
              <a:t>Augmentation des restrictions médicales, AT, MP, inaptitudes =  demandes d’aménagement de postes</a:t>
            </a:r>
          </a:p>
          <a:p>
            <a:pPr lvl="1" algn="just">
              <a:buFont typeface="Wingdings" pitchFamily="2" charset="2"/>
              <a:buChar char="Ø"/>
            </a:pPr>
            <a:endParaRPr lang="fr-FR" dirty="0" smtClean="0"/>
          </a:p>
          <a:p>
            <a:pPr lvl="1" algn="just">
              <a:buFont typeface="Wingdings" pitchFamily="2" charset="2"/>
              <a:buChar char="Ø"/>
            </a:pPr>
            <a:r>
              <a:rPr lang="fr-FR" dirty="0" smtClean="0"/>
              <a:t>Trouver des solutions face aux difficultés pour recruter un  médecin du travail</a:t>
            </a:r>
          </a:p>
          <a:p>
            <a:pPr lvl="1" algn="just">
              <a:buFont typeface="Wingdings" pitchFamily="2" charset="2"/>
              <a:buChar char="Ø"/>
            </a:pPr>
            <a:endParaRPr lang="fr-FR" dirty="0"/>
          </a:p>
          <a:p>
            <a:pPr lvl="1" algn="just">
              <a:buFont typeface="Wingdings" pitchFamily="2" charset="2"/>
              <a:buChar char="Ø"/>
            </a:pPr>
            <a:r>
              <a:rPr lang="fr-FR" dirty="0" smtClean="0"/>
              <a:t>Respecter les obligations légales et réglementaires de l’employeur en matière de « santé au travail »</a:t>
            </a:r>
          </a:p>
          <a:p>
            <a:pPr lvl="1" algn="just">
              <a:buFont typeface="Wingdings" pitchFamily="2" charset="2"/>
              <a:buChar char="Ø"/>
            </a:pPr>
            <a:endParaRPr lang="fr-FR" dirty="0" smtClean="0"/>
          </a:p>
          <a:p>
            <a:pPr lvl="1" algn="just">
              <a:buFont typeface="Wingdings" pitchFamily="2" charset="2"/>
              <a:buChar char="Ø"/>
            </a:pPr>
            <a:r>
              <a:rPr lang="fr-FR" dirty="0" smtClean="0"/>
              <a:t>Lancement </a:t>
            </a:r>
            <a:r>
              <a:rPr lang="fr-FR" dirty="0"/>
              <a:t>d’une politique « handicap » interne en lien avec le FIPHFP</a:t>
            </a:r>
          </a:p>
          <a:p>
            <a:pPr lvl="1">
              <a:buFont typeface="Wingdings"/>
              <a:buChar char="è"/>
            </a:pPr>
            <a:endParaRPr lang="fr-FR" dirty="0" smtClean="0"/>
          </a:p>
          <a:p>
            <a:pPr marL="393192" lvl="1" indent="0">
              <a:buNone/>
            </a:pPr>
            <a:endParaRPr lang="fr-FR" dirty="0" smtClean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043608" y="257522"/>
            <a:ext cx="7560839" cy="1143000"/>
          </a:xfrm>
        </p:spPr>
        <p:txBody>
          <a:bodyPr>
            <a:normAutofit/>
          </a:bodyPr>
          <a:lstStyle/>
          <a:p>
            <a:pPr algn="just"/>
            <a:r>
              <a:rPr lang="fr-FR" sz="3200" dirty="0" smtClean="0">
                <a:solidFill>
                  <a:schemeClr val="bg2">
                    <a:lumMod val="50000"/>
                  </a:schemeClr>
                </a:solidFill>
              </a:rPr>
              <a:t>Pourquoi un poste d’ergonome au Conseil régional du Centre ?</a:t>
            </a:r>
            <a:endParaRPr lang="fr-FR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" name="Picture 17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3" y="188913"/>
            <a:ext cx="861996" cy="128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06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97099" y="1700213"/>
            <a:ext cx="8229600" cy="4609107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dirty="0" smtClean="0"/>
              <a:t>Des premières interventions </a:t>
            </a:r>
            <a:r>
              <a:rPr lang="fr-FR" dirty="0"/>
              <a:t>uniquement centrées sur </a:t>
            </a:r>
            <a:r>
              <a:rPr lang="fr-FR" dirty="0" smtClean="0"/>
              <a:t>des problématiques individuelles.</a:t>
            </a:r>
          </a:p>
          <a:p>
            <a:pPr lvl="2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endParaRPr lang="fr-FR" dirty="0" smtClean="0"/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 smtClean="0"/>
              <a:t>Maintien </a:t>
            </a:r>
            <a:r>
              <a:rPr lang="fr-FR" dirty="0"/>
              <a:t>en emploi de travailleurs handicapés, </a:t>
            </a:r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/>
              <a:t>Aménagement de poste pour des agents ayant des restrictions </a:t>
            </a:r>
            <a:r>
              <a:rPr lang="fr-FR" dirty="0" smtClean="0"/>
              <a:t>d’aptitude</a:t>
            </a:r>
            <a:endParaRPr lang="fr-FR" dirty="0"/>
          </a:p>
          <a:p>
            <a:pPr marL="109728" indent="0">
              <a:buNone/>
            </a:pPr>
            <a:endParaRPr lang="fr-FR" dirty="0"/>
          </a:p>
          <a:p>
            <a:pPr algn="just"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Les facteurs déterminants des premières demandes d’intervention :</a:t>
            </a:r>
          </a:p>
          <a:p>
            <a:pPr marL="109728" indent="0" algn="just">
              <a:buNone/>
            </a:pPr>
            <a:endParaRPr lang="fr-FR" dirty="0" smtClean="0"/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 smtClean="0"/>
              <a:t>Le positionnement dans une direction fonctionnelle (R.H.)</a:t>
            </a:r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 smtClean="0"/>
              <a:t>L’intitulé du poste</a:t>
            </a:r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 smtClean="0"/>
              <a:t>Lien direct avec la médecine préventive</a:t>
            </a:r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 smtClean="0"/>
              <a:t>Mise en place concomitante d’une politique Handicap </a:t>
            </a:r>
          </a:p>
          <a:p>
            <a:pPr marL="630936" lvl="2" indent="0" algn="just">
              <a:buNone/>
            </a:pPr>
            <a:r>
              <a:rPr lang="fr-FR" dirty="0" smtClean="0"/>
              <a:t> </a:t>
            </a:r>
          </a:p>
          <a:p>
            <a:pPr lvl="2"/>
            <a:endParaRPr lang="fr-FR" dirty="0" smtClean="0"/>
          </a:p>
          <a:p>
            <a:pPr lvl="2"/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199198" y="274637"/>
            <a:ext cx="7765290" cy="1425575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bg2">
                    <a:lumMod val="50000"/>
                  </a:schemeClr>
                </a:solidFill>
              </a:rPr>
              <a:t>A l’origine : un ergonome pour traiter des problématiques individuelles</a:t>
            </a:r>
          </a:p>
        </p:txBody>
      </p:sp>
      <p:pic>
        <p:nvPicPr>
          <p:cNvPr id="5" name="Picture 17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3" y="188913"/>
            <a:ext cx="861996" cy="128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84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1"/>
          <p:cNvSpPr>
            <a:spLocks noGrp="1"/>
          </p:cNvSpPr>
          <p:nvPr>
            <p:ph idx="1"/>
          </p:nvPr>
        </p:nvSpPr>
        <p:spPr>
          <a:xfrm>
            <a:off x="697099" y="1700213"/>
            <a:ext cx="8229600" cy="4609107"/>
          </a:xfrm>
        </p:spPr>
        <p:txBody>
          <a:bodyPr>
            <a:normAutofit fontScale="92500" lnSpcReduction="10000"/>
          </a:bodyPr>
          <a:lstStyle/>
          <a:p>
            <a:pPr marL="452628" lvl="2" indent="-342900" algn="just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fr-FR" sz="2500" dirty="0"/>
              <a:t>L’intervention comme démonstration</a:t>
            </a:r>
          </a:p>
          <a:p>
            <a:pPr marL="393192" lvl="1" indent="0" algn="just">
              <a:buNone/>
            </a:pPr>
            <a:r>
              <a:rPr lang="fr-FR" sz="2100" i="1" dirty="0" smtClean="0"/>
              <a:t>Démontrer l’intérêt de l’ergonomie par la reformulation des demandes, le retour d’expérience…</a:t>
            </a:r>
          </a:p>
          <a:p>
            <a:pPr marL="393192" lvl="1" indent="0">
              <a:buNone/>
            </a:pPr>
            <a:endParaRPr lang="fr-FR" sz="2100" dirty="0" smtClean="0"/>
          </a:p>
          <a:p>
            <a:pPr marL="452628" lvl="2" indent="-34290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fr-FR" sz="2500" dirty="0"/>
              <a:t>La création d’un « réseau  interne élargi »</a:t>
            </a:r>
          </a:p>
          <a:p>
            <a:pPr lvl="2">
              <a:buFont typeface="Wingdings" pitchFamily="2" charset="2"/>
              <a:buChar char="Ø"/>
            </a:pPr>
            <a:endParaRPr lang="fr-FR" dirty="0" smtClean="0"/>
          </a:p>
          <a:p>
            <a:pPr marL="452628" lvl="2" indent="-34290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fr-FR" sz="2500" dirty="0"/>
              <a:t>L’appui du service « communication interne » et de la direction</a:t>
            </a:r>
          </a:p>
          <a:p>
            <a:pPr marL="630936" lvl="2" indent="0">
              <a:buNone/>
            </a:pPr>
            <a:endParaRPr lang="fr-FR" dirty="0"/>
          </a:p>
          <a:p>
            <a:pPr marL="452628" lvl="2" indent="-34290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fr-FR" sz="2500" dirty="0"/>
              <a:t>L’optimisation des moyens dans un contexte budgétaire restreint</a:t>
            </a:r>
          </a:p>
          <a:p>
            <a:pPr lvl="2">
              <a:buFont typeface="Wingdings" pitchFamily="2" charset="2"/>
              <a:buChar char="Ø"/>
            </a:pPr>
            <a:endParaRPr lang="fr-FR" dirty="0"/>
          </a:p>
          <a:p>
            <a:pPr marL="452628" lvl="2" indent="-34290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fr-FR" sz="2500" dirty="0"/>
              <a:t>Des besoins et une hausse de la demande sur les conditions de travail</a:t>
            </a:r>
          </a:p>
          <a:p>
            <a:pPr lvl="2"/>
            <a:endParaRPr lang="fr-FR" dirty="0"/>
          </a:p>
          <a:p>
            <a:pPr marL="109728" indent="0">
              <a:buNone/>
            </a:pPr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2"/>
            <a:endParaRPr lang="fr-FR" dirty="0" smtClean="0"/>
          </a:p>
        </p:txBody>
      </p:sp>
      <p:sp>
        <p:nvSpPr>
          <p:cNvPr id="7" name="Titre 2"/>
          <p:cNvSpPr>
            <a:spLocks noGrp="1"/>
          </p:cNvSpPr>
          <p:nvPr>
            <p:ph type="title"/>
          </p:nvPr>
        </p:nvSpPr>
        <p:spPr>
          <a:xfrm>
            <a:off x="1199198" y="274637"/>
            <a:ext cx="7765290" cy="121014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bg2">
                    <a:lumMod val="50000"/>
                  </a:schemeClr>
                </a:solidFill>
              </a:rPr>
              <a:t>Les évolutions du métier </a:t>
            </a:r>
            <a:r>
              <a:rPr lang="fr-FR" sz="3200" dirty="0" smtClean="0">
                <a:solidFill>
                  <a:schemeClr val="bg2">
                    <a:lumMod val="50000"/>
                  </a:schemeClr>
                </a:solidFill>
              </a:rPr>
              <a:t>d’ergonome: les facteurs d’évolutions</a:t>
            </a:r>
            <a:endParaRPr lang="fr-FR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17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3" y="188913"/>
            <a:ext cx="861996" cy="128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63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dirty="0"/>
              <a:t> Les freins :</a:t>
            </a:r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/>
              <a:t>Les représentations du métier : </a:t>
            </a:r>
            <a:r>
              <a:rPr lang="fr-FR" dirty="0" smtClean="0"/>
              <a:t>«spécialiste </a:t>
            </a:r>
            <a:r>
              <a:rPr lang="fr-FR" dirty="0"/>
              <a:t>en geste et </a:t>
            </a:r>
            <a:r>
              <a:rPr lang="fr-FR" dirty="0" smtClean="0"/>
              <a:t>posture», «cela va créer de la dépense supplémentaire» etc….</a:t>
            </a:r>
            <a:endParaRPr lang="fr-FR" dirty="0"/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/>
              <a:t>La mobilité des commanditaires </a:t>
            </a:r>
            <a:r>
              <a:rPr lang="fr-FR" dirty="0" smtClean="0"/>
              <a:t>et des  </a:t>
            </a:r>
            <a:r>
              <a:rPr lang="fr-FR" dirty="0"/>
              <a:t>interlocuteurs</a:t>
            </a:r>
            <a:r>
              <a:rPr lang="fr-FR" dirty="0" smtClean="0"/>
              <a:t>,</a:t>
            </a:r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 smtClean="0"/>
              <a:t>Le choc des professions</a:t>
            </a:r>
          </a:p>
          <a:p>
            <a:pPr marL="109728" indent="0" algn="just">
              <a:buNone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Les écueils :</a:t>
            </a:r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 smtClean="0"/>
              <a:t>L’instrumentalisation,</a:t>
            </a:r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 smtClean="0"/>
              <a:t>Des démarches essentiellement normatives.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endParaRPr lang="fr-FR" dirty="0"/>
          </a:p>
        </p:txBody>
      </p:sp>
      <p:sp>
        <p:nvSpPr>
          <p:cNvPr id="7" name="Titre 2"/>
          <p:cNvSpPr>
            <a:spLocks noGrp="1"/>
          </p:cNvSpPr>
          <p:nvPr>
            <p:ph type="title"/>
          </p:nvPr>
        </p:nvSpPr>
        <p:spPr>
          <a:xfrm>
            <a:off x="1199198" y="274637"/>
            <a:ext cx="7765290" cy="1425575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bg2">
                    <a:lumMod val="50000"/>
                  </a:schemeClr>
                </a:solidFill>
              </a:rPr>
              <a:t>Les évolutions </a:t>
            </a:r>
            <a:r>
              <a:rPr lang="fr-FR" sz="3200" dirty="0" smtClean="0">
                <a:solidFill>
                  <a:schemeClr val="bg2">
                    <a:lumMod val="50000"/>
                  </a:schemeClr>
                </a:solidFill>
              </a:rPr>
              <a:t>du </a:t>
            </a:r>
            <a:r>
              <a:rPr lang="fr-FR" sz="3200" dirty="0">
                <a:solidFill>
                  <a:schemeClr val="bg2">
                    <a:lumMod val="50000"/>
                  </a:schemeClr>
                </a:solidFill>
              </a:rPr>
              <a:t>métier </a:t>
            </a:r>
            <a:r>
              <a:rPr lang="fr-FR" sz="3200" dirty="0" smtClean="0">
                <a:solidFill>
                  <a:schemeClr val="bg2">
                    <a:lumMod val="50000"/>
                  </a:schemeClr>
                </a:solidFill>
              </a:rPr>
              <a:t>d’ergonome: combattre les représentations</a:t>
            </a:r>
            <a:endParaRPr lang="fr-FR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Picture 17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3" y="188913"/>
            <a:ext cx="861996" cy="128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72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pPr marL="1257300" lvl="1" indent="-179388"/>
            <a:endParaRPr lang="fr-FR" dirty="0" smtClean="0"/>
          </a:p>
          <a:p>
            <a:pPr marL="1257300" lvl="1" indent="-179388"/>
            <a:endParaRPr lang="fr-FR" dirty="0"/>
          </a:p>
        </p:txBody>
      </p:sp>
      <p:pic>
        <p:nvPicPr>
          <p:cNvPr id="6" name="Picture 17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3" y="188913"/>
            <a:ext cx="861996" cy="128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re 2"/>
          <p:cNvSpPr>
            <a:spLocks noGrp="1"/>
          </p:cNvSpPr>
          <p:nvPr>
            <p:ph type="title"/>
          </p:nvPr>
        </p:nvSpPr>
        <p:spPr>
          <a:xfrm>
            <a:off x="1115616" y="257522"/>
            <a:ext cx="7776864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fr-FR" sz="3200" dirty="0" smtClean="0">
                <a:solidFill>
                  <a:schemeClr val="bg2">
                    <a:lumMod val="50000"/>
                  </a:schemeClr>
                </a:solidFill>
              </a:rPr>
              <a:t>Un exemple de mission élargie: de l’aménagement de poste à la santé au travail</a:t>
            </a:r>
            <a:endParaRPr lang="fr-FR" sz="3200" dirty="0">
              <a:solidFill>
                <a:srgbClr val="00B0F0"/>
              </a:solidFill>
            </a:endParaRPr>
          </a:p>
        </p:txBody>
      </p:sp>
      <p:sp>
        <p:nvSpPr>
          <p:cNvPr id="9" name="Espace réservé du contenu 4"/>
          <p:cNvSpPr txBox="1">
            <a:spLocks/>
          </p:cNvSpPr>
          <p:nvPr/>
        </p:nvSpPr>
        <p:spPr>
          <a:xfrm>
            <a:off x="107504" y="1628800"/>
            <a:ext cx="8589640" cy="48965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2628" lvl="1" indent="-342900" algn="just">
              <a:spcBef>
                <a:spcPts val="400"/>
              </a:spcBef>
              <a:buSzPct val="68000"/>
              <a:buFont typeface="Wingdings" pitchFamily="2" charset="2"/>
              <a:buChar char="Ø"/>
            </a:pPr>
            <a:r>
              <a:rPr lang="fr-FR" b="1" dirty="0" smtClean="0"/>
              <a:t> </a:t>
            </a:r>
            <a:r>
              <a:rPr lang="fr-FR" sz="2200" b="1" dirty="0" smtClean="0"/>
              <a:t>L’ergonomie comme exemple de réponse aux évolutions de la santé au travail: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endParaRPr lang="fr-FR" sz="900" b="1" dirty="0" smtClean="0"/>
          </a:p>
          <a:p>
            <a:pPr marL="973836" lvl="3" indent="-342900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Arial" pitchFamily="34" charset="0"/>
              <a:buChar char="•"/>
            </a:pPr>
            <a:r>
              <a:rPr lang="fr-FR" sz="2000" dirty="0" smtClean="0"/>
              <a:t>La </a:t>
            </a:r>
            <a:r>
              <a:rPr lang="fr-FR" sz="2000" dirty="0"/>
              <a:t>réglementation a évolué vers une obligation d’évaluation des risques faite par plusieurs acteurs</a:t>
            </a:r>
            <a:r>
              <a:rPr lang="fr-FR" sz="2000" dirty="0" smtClean="0"/>
              <a:t>. Le résultat de ces évaluations est souvent « le meilleur compromis acceptable à un instant donné ».</a:t>
            </a:r>
          </a:p>
          <a:p>
            <a:pPr marL="1373886" lvl="5" indent="-285750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Wingdings" pitchFamily="2" charset="2"/>
              <a:buChar char="Ø"/>
            </a:pPr>
            <a:r>
              <a:rPr lang="fr-FR" dirty="0" smtClean="0">
                <a:sym typeface="Wingdings"/>
              </a:rPr>
              <a:t>Dans </a:t>
            </a:r>
            <a:r>
              <a:rPr lang="fr-FR" dirty="0">
                <a:sym typeface="Wingdings"/>
              </a:rPr>
              <a:t>ce contexte, les démarches participatives ont </a:t>
            </a:r>
            <a:r>
              <a:rPr lang="fr-FR" dirty="0" smtClean="0">
                <a:sym typeface="Wingdings"/>
              </a:rPr>
              <a:t>toute </a:t>
            </a:r>
            <a:r>
              <a:rPr lang="fr-FR" dirty="0">
                <a:sym typeface="Wingdings"/>
              </a:rPr>
              <a:t>leur </a:t>
            </a:r>
            <a:r>
              <a:rPr lang="fr-FR" dirty="0" smtClean="0">
                <a:sym typeface="Wingdings"/>
              </a:rPr>
              <a:t>place. </a:t>
            </a:r>
            <a:r>
              <a:rPr lang="fr-FR" dirty="0">
                <a:sym typeface="Wingdings"/>
              </a:rPr>
              <a:t>L</a:t>
            </a:r>
            <a:r>
              <a:rPr lang="fr-FR" dirty="0" smtClean="0">
                <a:sym typeface="Wingdings"/>
              </a:rPr>
              <a:t>’ergonome </a:t>
            </a:r>
            <a:r>
              <a:rPr lang="fr-FR" dirty="0">
                <a:sym typeface="Wingdings"/>
              </a:rPr>
              <a:t>peut alors faire un travail d’articulation ou de </a:t>
            </a:r>
            <a:r>
              <a:rPr lang="fr-FR" dirty="0" smtClean="0">
                <a:sym typeface="Wingdings"/>
              </a:rPr>
              <a:t>coordination.</a:t>
            </a:r>
          </a:p>
          <a:p>
            <a:pPr marL="1088136" lvl="5" indent="0" algn="just">
              <a:spcBef>
                <a:spcPts val="400"/>
              </a:spcBef>
              <a:buSzPct val="68000"/>
              <a:buNone/>
            </a:pPr>
            <a:endParaRPr lang="fr-FR" sz="1200" dirty="0"/>
          </a:p>
          <a:p>
            <a:pPr marL="973836" lvl="3" indent="-342900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Arial" pitchFamily="34" charset="0"/>
              <a:buChar char="•"/>
            </a:pPr>
            <a:r>
              <a:rPr lang="fr-FR" dirty="0" smtClean="0"/>
              <a:t>Risques nouveaux = prise en compte des « situations de travail » et non plus des « postes de travail ». </a:t>
            </a:r>
          </a:p>
          <a:p>
            <a:pPr marL="1145286" lvl="4" indent="-285750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Wingdings" pitchFamily="2" charset="2"/>
              <a:buChar char="Ø"/>
            </a:pPr>
            <a:r>
              <a:rPr lang="fr-FR" dirty="0">
                <a:sym typeface="Wingdings"/>
              </a:rPr>
              <a:t>Prise en compte de la dimension humaine : des relations entre     l’Homme et ses moyens, ses méthodes et son milieu de travail</a:t>
            </a:r>
            <a:r>
              <a:rPr lang="fr-FR" dirty="0" smtClean="0">
                <a:sym typeface="Wingdings"/>
              </a:rPr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549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971599" y="116632"/>
            <a:ext cx="8172401" cy="1440160"/>
          </a:xfrm>
        </p:spPr>
        <p:txBody>
          <a:bodyPr>
            <a:noAutofit/>
          </a:bodyPr>
          <a:lstStyle/>
          <a:p>
            <a:r>
              <a:rPr lang="fr-FR" sz="2800" dirty="0">
                <a:solidFill>
                  <a:schemeClr val="bg2">
                    <a:lumMod val="50000"/>
                  </a:schemeClr>
                </a:solidFill>
              </a:rPr>
              <a:t>De l’intervention individuelle à la démarche collective : quand l’ergonomie se met au service du dialogue </a:t>
            </a:r>
            <a:r>
              <a:rPr lang="fr-FR" sz="2800" dirty="0" smtClean="0">
                <a:solidFill>
                  <a:schemeClr val="bg2">
                    <a:lumMod val="50000"/>
                  </a:schemeClr>
                </a:solidFill>
              </a:rPr>
              <a:t>social</a:t>
            </a:r>
            <a:endParaRPr lang="fr-F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17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3" y="188913"/>
            <a:ext cx="861996" cy="128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contenu 4"/>
          <p:cNvSpPr>
            <a:spLocks noGrp="1"/>
          </p:cNvSpPr>
          <p:nvPr>
            <p:ph idx="1"/>
          </p:nvPr>
        </p:nvSpPr>
        <p:spPr>
          <a:xfrm>
            <a:off x="181613" y="1628800"/>
            <a:ext cx="8589640" cy="4896544"/>
          </a:xfrm>
        </p:spPr>
        <p:txBody>
          <a:bodyPr>
            <a:normAutofit fontScale="92500" lnSpcReduction="20000"/>
          </a:bodyPr>
          <a:lstStyle/>
          <a:p>
            <a:pPr marL="452628" lvl="1" indent="-342900" algn="just">
              <a:spcBef>
                <a:spcPts val="400"/>
              </a:spcBef>
              <a:buSzPct val="68000"/>
              <a:buFont typeface="Wingdings" pitchFamily="2" charset="2"/>
              <a:buChar char="Ø"/>
            </a:pPr>
            <a:r>
              <a:rPr lang="fr-FR" sz="2200" b="1" dirty="0" smtClean="0"/>
              <a:t>1</a:t>
            </a:r>
            <a:r>
              <a:rPr lang="fr-FR" sz="2200" b="1" baseline="30000" dirty="0" smtClean="0"/>
              <a:t>er</a:t>
            </a:r>
            <a:r>
              <a:rPr lang="fr-FR" sz="2200" b="1" dirty="0" smtClean="0"/>
              <a:t> exemple concret : </a:t>
            </a:r>
            <a:r>
              <a:rPr lang="fr-FR" sz="1900" dirty="0" smtClean="0"/>
              <a:t>Plaintes </a:t>
            </a:r>
            <a:r>
              <a:rPr lang="fr-FR" sz="1900" dirty="0"/>
              <a:t>d’un collectif d’agents </a:t>
            </a:r>
            <a:r>
              <a:rPr lang="fr-FR" sz="1900" dirty="0" smtClean="0"/>
              <a:t>des lycées relayées par </a:t>
            </a:r>
            <a:r>
              <a:rPr lang="fr-FR" sz="1900" dirty="0"/>
              <a:t>les O.S</a:t>
            </a:r>
            <a:r>
              <a:rPr lang="fr-FR" sz="1900" dirty="0" smtClean="0"/>
              <a:t>. concernant la pénibilité de leurs postes de travail</a:t>
            </a:r>
          </a:p>
          <a:p>
            <a:pPr algn="just"/>
            <a:endParaRPr lang="fr-FR" sz="1600" b="1" dirty="0" smtClean="0"/>
          </a:p>
          <a:p>
            <a:pPr algn="just">
              <a:buFont typeface="Wingdings" pitchFamily="2" charset="2"/>
              <a:buChar char="Ø"/>
            </a:pPr>
            <a:r>
              <a:rPr lang="fr-FR" sz="2200" b="1" dirty="0" smtClean="0"/>
              <a:t>Mise en place d’une démarche participative :</a:t>
            </a:r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1800" dirty="0" smtClean="0"/>
              <a:t> </a:t>
            </a:r>
            <a:r>
              <a:rPr lang="fr-FR" sz="1800" u="sng" dirty="0"/>
              <a:t>Objectif </a:t>
            </a:r>
            <a:r>
              <a:rPr lang="fr-FR" sz="1800" dirty="0"/>
              <a:t>: •</a:t>
            </a:r>
            <a:r>
              <a:rPr lang="fr-FR" sz="1600" dirty="0"/>
              <a:t>Associer les agents à la détermination des éléments 		 	 </a:t>
            </a:r>
            <a:r>
              <a:rPr lang="fr-FR" sz="1600" dirty="0" smtClean="0"/>
              <a:t>       	 qui </a:t>
            </a:r>
            <a:r>
              <a:rPr lang="fr-FR" sz="1600" dirty="0"/>
              <a:t>conditionnent leur vie au travail.</a:t>
            </a:r>
          </a:p>
          <a:p>
            <a:pPr marL="1828800" lvl="7" indent="0" algn="just">
              <a:buNone/>
            </a:pPr>
            <a:r>
              <a:rPr lang="fr-FR" dirty="0"/>
              <a:t>  • Confronter et mettre en commun les différents savoirs,  attentes, et contraintes de chacun.</a:t>
            </a:r>
          </a:p>
          <a:p>
            <a:pPr marL="1828800" lvl="7" indent="0" algn="just">
              <a:buNone/>
            </a:pPr>
            <a:r>
              <a:rPr lang="fr-FR" dirty="0"/>
              <a:t>  •Construire des propositions d’amélioration techniques ou organisationnelles </a:t>
            </a:r>
            <a:r>
              <a:rPr lang="fr-FR" u="sng" dirty="0"/>
              <a:t>avec</a:t>
            </a:r>
            <a:r>
              <a:rPr lang="fr-FR" dirty="0"/>
              <a:t> les utilisateurs</a:t>
            </a:r>
            <a:r>
              <a:rPr lang="fr-FR" dirty="0" smtClean="0"/>
              <a:t>.</a:t>
            </a:r>
          </a:p>
          <a:p>
            <a:pPr marL="1828800" lvl="7" indent="0" algn="just">
              <a:buNone/>
            </a:pPr>
            <a:endParaRPr lang="fr-FR" dirty="0"/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1800" u="sng" dirty="0"/>
              <a:t>Comment </a:t>
            </a:r>
            <a:r>
              <a:rPr lang="fr-FR" sz="1800" dirty="0"/>
              <a:t>: </a:t>
            </a:r>
            <a:r>
              <a:rPr lang="fr-FR" sz="1800" dirty="0" smtClean="0"/>
              <a:t>•</a:t>
            </a:r>
            <a:r>
              <a:rPr lang="fr-FR" sz="1600" dirty="0" smtClean="0"/>
              <a:t>Groupe </a:t>
            </a:r>
            <a:r>
              <a:rPr lang="fr-FR" sz="1600" dirty="0"/>
              <a:t>de travail = Utilisateurs + agent de la </a:t>
            </a:r>
            <a:r>
              <a:rPr lang="fr-FR" sz="1600" dirty="0" smtClean="0"/>
              <a:t>maintenance +  			    hiérarchie </a:t>
            </a:r>
            <a:r>
              <a:rPr lang="fr-FR" sz="1600" dirty="0"/>
              <a:t>de proximité.</a:t>
            </a:r>
          </a:p>
          <a:p>
            <a:pPr marL="2057400" lvl="8" indent="0" algn="just">
              <a:buNone/>
            </a:pPr>
            <a:r>
              <a:rPr lang="fr-FR" dirty="0"/>
              <a:t>•</a:t>
            </a:r>
            <a:r>
              <a:rPr lang="fr-FR" dirty="0" smtClean="0"/>
              <a:t>l’analyse </a:t>
            </a:r>
            <a:r>
              <a:rPr lang="fr-FR" dirty="0"/>
              <a:t>ergonomique servant de catalyseur et de bases d’échanges</a:t>
            </a:r>
            <a:r>
              <a:rPr lang="fr-FR" dirty="0" smtClean="0"/>
              <a:t>.</a:t>
            </a:r>
          </a:p>
          <a:p>
            <a:pPr marL="2057400" lvl="8" indent="0" algn="just">
              <a:buNone/>
            </a:pPr>
            <a:endParaRPr lang="fr-FR" dirty="0"/>
          </a:p>
          <a:p>
            <a:pPr lvl="2" algn="just"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1800" u="sng" dirty="0" smtClean="0"/>
              <a:t>Les pré requis</a:t>
            </a:r>
            <a:r>
              <a:rPr lang="fr-FR" sz="1800" dirty="0" smtClean="0"/>
              <a:t> : </a:t>
            </a:r>
            <a:r>
              <a:rPr lang="fr-FR" sz="1600" dirty="0" smtClean="0"/>
              <a:t>-</a:t>
            </a:r>
            <a:r>
              <a:rPr lang="fr-FR" sz="1800" dirty="0" smtClean="0"/>
              <a:t> </a:t>
            </a:r>
            <a:r>
              <a:rPr lang="fr-FR" sz="1600" dirty="0" smtClean="0"/>
              <a:t>Périmètre de l’action du dispositif doit être claire et cadré</a:t>
            </a:r>
          </a:p>
          <a:p>
            <a:pPr marL="2057400" lvl="8" indent="0" algn="just">
              <a:buNone/>
            </a:pPr>
            <a:r>
              <a:rPr lang="fr-FR" sz="1800" dirty="0" smtClean="0"/>
              <a:t>       </a:t>
            </a:r>
            <a:r>
              <a:rPr lang="fr-FR" dirty="0" smtClean="0"/>
              <a:t>- Donner des marges de manœuvre au groupe de travail</a:t>
            </a:r>
          </a:p>
          <a:p>
            <a:pPr marL="2057400" lvl="8" indent="0" algn="just">
              <a:buNone/>
            </a:pPr>
            <a:r>
              <a:rPr lang="fr-FR" dirty="0" smtClean="0"/>
              <a:t>        - Accepter l’écart qu’il peut exister entre le travail prescrit et le 	travail réel.</a:t>
            </a:r>
          </a:p>
          <a:p>
            <a:pPr marL="393192" lvl="1" indent="0">
              <a:buNone/>
            </a:pPr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239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1469132"/>
            <a:ext cx="8568952" cy="4525963"/>
          </a:xfrm>
        </p:spPr>
        <p:txBody>
          <a:bodyPr>
            <a:normAutofit fontScale="92500" lnSpcReduction="20000"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fr-FR" sz="2200" b="1" dirty="0" smtClean="0"/>
          </a:p>
          <a:p>
            <a:pPr marL="452628" lvl="1" indent="-342900" algn="just">
              <a:spcBef>
                <a:spcPts val="400"/>
              </a:spcBef>
              <a:buSzPct val="68000"/>
              <a:buFont typeface="Wingdings" pitchFamily="2" charset="2"/>
              <a:buChar char="Ø"/>
            </a:pPr>
            <a:r>
              <a:rPr lang="fr-FR" sz="2200" b="1" dirty="0" smtClean="0"/>
              <a:t>2</a:t>
            </a:r>
            <a:r>
              <a:rPr lang="fr-FR" sz="2200" b="1" baseline="30000" dirty="0" smtClean="0"/>
              <a:t>ème</a:t>
            </a:r>
            <a:r>
              <a:rPr lang="fr-FR" sz="2200" b="1" dirty="0" smtClean="0"/>
              <a:t> exemple concret </a:t>
            </a:r>
            <a:r>
              <a:rPr lang="fr-FR" sz="2200" b="1" dirty="0"/>
              <a:t>: </a:t>
            </a:r>
            <a:r>
              <a:rPr lang="fr-FR" sz="1900" dirty="0" smtClean="0"/>
              <a:t>L’ergonomie dans la démarche de prévention des Risques psychosociaux</a:t>
            </a:r>
          </a:p>
          <a:p>
            <a:pPr marL="452628" lvl="1" indent="-342900" algn="just">
              <a:spcBef>
                <a:spcPts val="400"/>
              </a:spcBef>
              <a:buSzPct val="68000"/>
              <a:buFont typeface="Wingdings" pitchFamily="2" charset="2"/>
              <a:buChar char="Ø"/>
            </a:pPr>
            <a:endParaRPr lang="fr-FR" sz="1900" dirty="0" smtClean="0"/>
          </a:p>
          <a:p>
            <a:pPr marL="452628" lvl="1" indent="-342900" algn="just">
              <a:spcBef>
                <a:spcPts val="400"/>
              </a:spcBef>
              <a:buSzPct val="68000"/>
              <a:buFont typeface="Wingdings" pitchFamily="2" charset="2"/>
              <a:buChar char="Ø"/>
            </a:pPr>
            <a:r>
              <a:rPr lang="fr-FR" sz="2000" b="1" dirty="0" smtClean="0"/>
              <a:t>Objectif : </a:t>
            </a:r>
            <a:r>
              <a:rPr lang="fr-FR" sz="2000" dirty="0" smtClean="0"/>
              <a:t>élaborer un plan d’actions réalistes et réalisables sur la base d’un diagnostic des risques psychosociaux </a:t>
            </a:r>
          </a:p>
          <a:p>
            <a:pPr marL="452628" lvl="1" indent="-342900" algn="just">
              <a:spcBef>
                <a:spcPts val="400"/>
              </a:spcBef>
              <a:buSzPct val="68000"/>
              <a:buFont typeface="Wingdings" pitchFamily="2" charset="2"/>
              <a:buChar char="Ø"/>
            </a:pPr>
            <a:endParaRPr lang="fr-FR" sz="2000" dirty="0" smtClean="0"/>
          </a:p>
          <a:p>
            <a:pPr marL="452628" lvl="1" indent="-342900" algn="just">
              <a:spcBef>
                <a:spcPts val="400"/>
              </a:spcBef>
              <a:buSzPct val="68000"/>
              <a:buFont typeface="Wingdings" pitchFamily="2" charset="2"/>
              <a:buChar char="Ø"/>
            </a:pPr>
            <a:r>
              <a:rPr lang="fr-FR" sz="2000" b="1" dirty="0" smtClean="0"/>
              <a:t>Comment : </a:t>
            </a:r>
          </a:p>
          <a:p>
            <a:pPr marL="452628" lvl="1" indent="-342900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Arial" pitchFamily="34" charset="0"/>
              <a:buChar char="•"/>
            </a:pPr>
            <a:r>
              <a:rPr lang="fr-FR" sz="2000" dirty="0" smtClean="0"/>
              <a:t>en s’appuyant sur une équipe pluridisciplinaire: psychanalyste, psychologue du travail, docteurs en sciences humaines et ergonome du travail = pluridisciplinarité de l’approche pour plus d’objectivité </a:t>
            </a:r>
          </a:p>
          <a:p>
            <a:pPr marL="452628" lvl="1" indent="-342900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Arial" pitchFamily="34" charset="0"/>
              <a:buChar char="•"/>
            </a:pPr>
            <a:r>
              <a:rPr lang="fr-FR" sz="2000" dirty="0" smtClean="0"/>
              <a:t>En traitant de la question </a:t>
            </a:r>
            <a:r>
              <a:rPr lang="fr-FR" sz="2000" b="1" dirty="0" smtClean="0"/>
              <a:t>« </a:t>
            </a:r>
            <a:r>
              <a:rPr lang="fr-FR" sz="2000" dirty="0" smtClean="0"/>
              <a:t>Qu'est </a:t>
            </a:r>
            <a:r>
              <a:rPr lang="fr-FR" sz="2000" dirty="0"/>
              <a:t>ce qu’aujourd'hui le travail humain au conseil régional </a:t>
            </a:r>
            <a:r>
              <a:rPr lang="fr-FR" sz="2000" dirty="0" smtClean="0"/>
              <a:t>? » = partir du réel du travail </a:t>
            </a:r>
          </a:p>
          <a:p>
            <a:pPr marL="452628" lvl="1" indent="-342900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Arial" pitchFamily="34" charset="0"/>
              <a:buChar char="•"/>
            </a:pPr>
            <a:r>
              <a:rPr lang="fr-FR" sz="2000" dirty="0" smtClean="0"/>
              <a:t>Démarche participative = groupe de travail avec les OS et participation des agents</a:t>
            </a:r>
          </a:p>
          <a:p>
            <a:pPr marL="452628" lvl="1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Arial" pitchFamily="34" charset="0"/>
              <a:buChar char="•"/>
            </a:pPr>
            <a:endParaRPr lang="fr-FR" sz="1900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20880" cy="1143000"/>
          </a:xfrm>
        </p:spPr>
        <p:txBody>
          <a:bodyPr>
            <a:noAutofit/>
          </a:bodyPr>
          <a:lstStyle/>
          <a:p>
            <a:r>
              <a:rPr lang="fr-FR" sz="2800" dirty="0">
                <a:solidFill>
                  <a:schemeClr val="bg2">
                    <a:lumMod val="50000"/>
                  </a:schemeClr>
                </a:solidFill>
              </a:rPr>
              <a:t>De l’intervention individuelle à la démarche collective : quand l’ergonomie se met au service du dialogue </a:t>
            </a:r>
            <a:r>
              <a:rPr lang="fr-FR" sz="2800" dirty="0" smtClean="0">
                <a:solidFill>
                  <a:schemeClr val="bg2">
                    <a:lumMod val="50000"/>
                  </a:schemeClr>
                </a:solidFill>
              </a:rPr>
              <a:t>social</a:t>
            </a:r>
            <a:endParaRPr lang="fr-F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17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3" y="188913"/>
            <a:ext cx="861996" cy="128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23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2010</TotalTime>
  <Words>404</Words>
  <Application>Microsoft Office PowerPoint</Application>
  <PresentationFormat>Affichage à l'écran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Rotonde</vt:lpstr>
      <vt:lpstr> L’ancrage du métier d’ergonome      au Conseil Régional du centre:   Des interventions individuelles    aux démarches collectives  </vt:lpstr>
      <vt:lpstr>Pourquoi un poste d’ergonome au Conseil régional du Centre ?</vt:lpstr>
      <vt:lpstr>A l’origine : un ergonome pour traiter des problématiques individuelles</vt:lpstr>
      <vt:lpstr>Les évolutions du métier d’ergonome: les facteurs d’évolutions</vt:lpstr>
      <vt:lpstr>Les évolutions du métier d’ergonome: combattre les représentations</vt:lpstr>
      <vt:lpstr>Un exemple de mission élargie: de l’aménagement de poste à la santé au travail</vt:lpstr>
      <vt:lpstr>De l’intervention individuelle à la démarche collective : quand l’ergonomie se met au service du dialogue social</vt:lpstr>
      <vt:lpstr>De l’intervention individuelle à la démarche collective : quand l’ergonomie se met au service du dialogue social</vt:lpstr>
    </vt:vector>
  </TitlesOfParts>
  <Company>CONSEIL REGIONAL DU CENTRE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CONVENTION FIPHFP  CONSEIL REGIONAL  2010-2013</dc:title>
  <dc:creator>Angélique LOPEZ-ROGER</dc:creator>
  <cp:lastModifiedBy>Bau, Marie-José</cp:lastModifiedBy>
  <cp:revision>80</cp:revision>
  <cp:lastPrinted>2013-08-13T13:14:17Z</cp:lastPrinted>
  <dcterms:created xsi:type="dcterms:W3CDTF">2013-05-15T12:34:58Z</dcterms:created>
  <dcterms:modified xsi:type="dcterms:W3CDTF">2013-09-05T07:44:38Z</dcterms:modified>
</cp:coreProperties>
</file>