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3" r:id="rId3"/>
    <p:sldId id="264" r:id="rId4"/>
    <p:sldId id="271" r:id="rId5"/>
    <p:sldId id="265" r:id="rId6"/>
    <p:sldId id="278" r:id="rId7"/>
    <p:sldId id="273" r:id="rId8"/>
    <p:sldId id="268" r:id="rId9"/>
    <p:sldId id="266" r:id="rId10"/>
    <p:sldId id="267" r:id="rId11"/>
    <p:sldId id="269" r:id="rId12"/>
    <p:sldId id="274" r:id="rId13"/>
    <p:sldId id="277"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4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notesViewPr>
    <p:cSldViewPr>
      <p:cViewPr>
        <p:scale>
          <a:sx n="200" d="100"/>
          <a:sy n="200" d="100"/>
        </p:scale>
        <p:origin x="-72" y="15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0EDD5-2065-40F1-B69C-45DCE15D8673}" type="doc">
      <dgm:prSet loTypeId="urn:microsoft.com/office/officeart/2005/8/layout/arrow2" loCatId="process" qsTypeId="urn:microsoft.com/office/officeart/2005/8/quickstyle/simple1" qsCatId="simple" csTypeId="urn:microsoft.com/office/officeart/2005/8/colors/accent1_2" csCatId="accent1" phldr="1"/>
      <dgm:spPr/>
    </dgm:pt>
    <dgm:pt modelId="{6FA48348-3C1B-4DA1-B0BF-53D60BB572CE}">
      <dgm:prSet phldrT="[Texte]" custT="1"/>
      <dgm:spPr/>
      <dgm:t>
        <a:bodyPr/>
        <a:lstStyle/>
        <a:p>
          <a:r>
            <a:rPr lang="fr-FR" sz="1800" b="1" dirty="0" smtClean="0"/>
            <a:t>Moyens et temps alloués limités</a:t>
          </a:r>
          <a:endParaRPr lang="fr-FR" sz="1800" b="1" dirty="0"/>
        </a:p>
      </dgm:t>
    </dgm:pt>
    <dgm:pt modelId="{2B98944F-DF81-4C94-9540-697AF58D43D1}" type="parTrans" cxnId="{9B5E0EAC-7A25-4D38-A474-DD389CA87011}">
      <dgm:prSet/>
      <dgm:spPr/>
      <dgm:t>
        <a:bodyPr/>
        <a:lstStyle/>
        <a:p>
          <a:endParaRPr lang="fr-FR"/>
        </a:p>
      </dgm:t>
    </dgm:pt>
    <dgm:pt modelId="{5670ECA0-AF62-49EE-96D0-88907576DDD6}" type="sibTrans" cxnId="{9B5E0EAC-7A25-4D38-A474-DD389CA87011}">
      <dgm:prSet/>
      <dgm:spPr/>
      <dgm:t>
        <a:bodyPr/>
        <a:lstStyle/>
        <a:p>
          <a:endParaRPr lang="fr-FR"/>
        </a:p>
      </dgm:t>
    </dgm:pt>
    <dgm:pt modelId="{818E8956-DA51-40D0-81EA-EE652719C327}">
      <dgm:prSet phldrT="[Texte]" custT="1"/>
      <dgm:spPr/>
      <dgm:t>
        <a:bodyPr/>
        <a:lstStyle/>
        <a:p>
          <a:r>
            <a:rPr lang="fr-FR" sz="1800" b="1" dirty="0" smtClean="0"/>
            <a:t>Dossier de subvention FNP</a:t>
          </a:r>
          <a:endParaRPr lang="fr-FR" sz="1800" b="1" dirty="0"/>
        </a:p>
      </dgm:t>
    </dgm:pt>
    <dgm:pt modelId="{F3FE9279-47CD-44B5-8B67-E20AFFCC20D3}" type="parTrans" cxnId="{0748DD18-F916-4635-BC57-14261D79F506}">
      <dgm:prSet/>
      <dgm:spPr/>
      <dgm:t>
        <a:bodyPr/>
        <a:lstStyle/>
        <a:p>
          <a:endParaRPr lang="fr-FR"/>
        </a:p>
      </dgm:t>
    </dgm:pt>
    <dgm:pt modelId="{68BBA2B7-CBFD-45E2-A3A8-9CA27AA6A971}" type="sibTrans" cxnId="{0748DD18-F916-4635-BC57-14261D79F506}">
      <dgm:prSet/>
      <dgm:spPr/>
      <dgm:t>
        <a:bodyPr/>
        <a:lstStyle/>
        <a:p>
          <a:endParaRPr lang="fr-FR"/>
        </a:p>
      </dgm:t>
    </dgm:pt>
    <dgm:pt modelId="{6712E016-9847-462E-B125-B17B7F4DBA55}">
      <dgm:prSet phldrT="[Texte]" custT="1"/>
      <dgm:spPr/>
      <dgm:t>
        <a:bodyPr/>
        <a:lstStyle/>
        <a:p>
          <a:r>
            <a:rPr lang="fr-FR" sz="1800" b="1" dirty="0" smtClean="0"/>
            <a:t>Vers une culture de la santé et la sécurité au travail</a:t>
          </a:r>
          <a:endParaRPr lang="fr-FR" sz="1800" b="1" dirty="0"/>
        </a:p>
      </dgm:t>
    </dgm:pt>
    <dgm:pt modelId="{0485A9EC-156D-412D-9FB9-320825E0983C}" type="parTrans" cxnId="{7BBED6DA-6AA2-46A5-8B32-FBA6A1064BE2}">
      <dgm:prSet/>
      <dgm:spPr/>
      <dgm:t>
        <a:bodyPr/>
        <a:lstStyle/>
        <a:p>
          <a:endParaRPr lang="fr-FR"/>
        </a:p>
      </dgm:t>
    </dgm:pt>
    <dgm:pt modelId="{8CBEA4E3-B47C-4B7F-B8BB-9F6B3D7EB5FB}" type="sibTrans" cxnId="{7BBED6DA-6AA2-46A5-8B32-FBA6A1064BE2}">
      <dgm:prSet/>
      <dgm:spPr/>
      <dgm:t>
        <a:bodyPr/>
        <a:lstStyle/>
        <a:p>
          <a:endParaRPr lang="fr-FR"/>
        </a:p>
      </dgm:t>
    </dgm:pt>
    <dgm:pt modelId="{295B635A-21DF-49B6-99FB-5FCF61531196}">
      <dgm:prSet phldrT="[Texte]" custT="1"/>
      <dgm:spPr/>
      <dgm:t>
        <a:bodyPr/>
        <a:lstStyle/>
        <a:p>
          <a:r>
            <a:rPr lang="fr-FR" sz="1800" b="1" baseline="0" dirty="0" smtClean="0"/>
            <a:t>Signature des conventions</a:t>
          </a:r>
          <a:endParaRPr lang="fr-FR" sz="1800" b="1" baseline="0" dirty="0"/>
        </a:p>
      </dgm:t>
    </dgm:pt>
    <dgm:pt modelId="{47CAF6D4-C97F-4E89-A090-E56A538FB8F5}" type="parTrans" cxnId="{A6B65032-EE0A-492C-B89A-0E4B152CBBF2}">
      <dgm:prSet/>
      <dgm:spPr/>
      <dgm:t>
        <a:bodyPr/>
        <a:lstStyle/>
        <a:p>
          <a:endParaRPr lang="fr-FR"/>
        </a:p>
      </dgm:t>
    </dgm:pt>
    <dgm:pt modelId="{A599D864-9452-4A54-87C9-4AF5D5EAD605}" type="sibTrans" cxnId="{A6B65032-EE0A-492C-B89A-0E4B152CBBF2}">
      <dgm:prSet/>
      <dgm:spPr/>
      <dgm:t>
        <a:bodyPr/>
        <a:lstStyle/>
        <a:p>
          <a:endParaRPr lang="fr-FR"/>
        </a:p>
      </dgm:t>
    </dgm:pt>
    <dgm:pt modelId="{FFFEE01C-DED3-4416-AC73-3DCD8A390644}">
      <dgm:prSet phldrT="[Texte]" custT="1"/>
      <dgm:spPr/>
      <dgm:t>
        <a:bodyPr/>
        <a:lstStyle/>
        <a:p>
          <a:r>
            <a:rPr lang="fr-FR" sz="1800" b="1" dirty="0" smtClean="0"/>
            <a:t>Création du service commun</a:t>
          </a:r>
          <a:endParaRPr lang="fr-FR" sz="1800" b="1" dirty="0"/>
        </a:p>
      </dgm:t>
    </dgm:pt>
    <dgm:pt modelId="{F5FEC636-F526-4FDE-8E6A-4E5D203BD877}" type="parTrans" cxnId="{7A762DFD-A3DD-470E-9360-834F08590ED2}">
      <dgm:prSet/>
      <dgm:spPr/>
      <dgm:t>
        <a:bodyPr/>
        <a:lstStyle/>
        <a:p>
          <a:endParaRPr lang="fr-FR"/>
        </a:p>
      </dgm:t>
    </dgm:pt>
    <dgm:pt modelId="{8CAE1B03-1ACF-4434-8E04-3CAC1D49EB38}" type="sibTrans" cxnId="{7A762DFD-A3DD-470E-9360-834F08590ED2}">
      <dgm:prSet/>
      <dgm:spPr/>
      <dgm:t>
        <a:bodyPr/>
        <a:lstStyle/>
        <a:p>
          <a:endParaRPr lang="fr-FR"/>
        </a:p>
      </dgm:t>
    </dgm:pt>
    <dgm:pt modelId="{8FB64F56-FF84-46EC-B74D-380E16356BFA}" type="pres">
      <dgm:prSet presAssocID="{F6A0EDD5-2065-40F1-B69C-45DCE15D8673}" presName="arrowDiagram" presStyleCnt="0">
        <dgm:presLayoutVars>
          <dgm:chMax val="5"/>
          <dgm:dir/>
          <dgm:resizeHandles val="exact"/>
        </dgm:presLayoutVars>
      </dgm:prSet>
      <dgm:spPr/>
    </dgm:pt>
    <dgm:pt modelId="{83C1AE2D-A99F-46F4-BBC9-7AE5FF661B39}" type="pres">
      <dgm:prSet presAssocID="{F6A0EDD5-2065-40F1-B69C-45DCE15D8673}" presName="arrow" presStyleLbl="bgShp" presStyleIdx="0" presStyleCnt="1"/>
      <dgm:spPr>
        <a:solidFill>
          <a:srgbClr val="92D050"/>
        </a:solidFill>
      </dgm:spPr>
    </dgm:pt>
    <dgm:pt modelId="{BE4F3EFD-0E1D-4429-AB7E-832FF1E1A9C6}" type="pres">
      <dgm:prSet presAssocID="{F6A0EDD5-2065-40F1-B69C-45DCE15D8673}" presName="arrowDiagram5" presStyleCnt="0"/>
      <dgm:spPr/>
    </dgm:pt>
    <dgm:pt modelId="{794AEEB9-7ADA-452F-A75C-99659B35B8E4}" type="pres">
      <dgm:prSet presAssocID="{6FA48348-3C1B-4DA1-B0BF-53D60BB572CE}" presName="bullet5a" presStyleLbl="node1" presStyleIdx="0" presStyleCnt="5"/>
      <dgm:spPr>
        <a:solidFill>
          <a:srgbClr val="C24E97"/>
        </a:solidFill>
      </dgm:spPr>
    </dgm:pt>
    <dgm:pt modelId="{07DF0FBE-C779-4678-83F8-ED4E7F35AD8F}" type="pres">
      <dgm:prSet presAssocID="{6FA48348-3C1B-4DA1-B0BF-53D60BB572CE}" presName="textBox5a" presStyleLbl="revTx" presStyleIdx="0" presStyleCnt="5" custScaleX="164879" custScaleY="61064" custLinFactY="-10120" custLinFactNeighborX="-97037" custLinFactNeighborY="-100000">
        <dgm:presLayoutVars>
          <dgm:bulletEnabled val="1"/>
        </dgm:presLayoutVars>
      </dgm:prSet>
      <dgm:spPr/>
      <dgm:t>
        <a:bodyPr/>
        <a:lstStyle/>
        <a:p>
          <a:endParaRPr lang="fr-FR"/>
        </a:p>
      </dgm:t>
    </dgm:pt>
    <dgm:pt modelId="{3ED763E1-053A-438C-945A-9D7965D906C8}" type="pres">
      <dgm:prSet presAssocID="{818E8956-DA51-40D0-81EA-EE652719C327}" presName="bullet5b" presStyleLbl="node1" presStyleIdx="1" presStyleCnt="5"/>
      <dgm:spPr>
        <a:solidFill>
          <a:srgbClr val="C24E97"/>
        </a:solidFill>
      </dgm:spPr>
    </dgm:pt>
    <dgm:pt modelId="{6D786A04-A975-4899-B508-2674D727CD6D}" type="pres">
      <dgm:prSet presAssocID="{818E8956-DA51-40D0-81EA-EE652719C327}" presName="textBox5b" presStyleLbl="revTx" presStyleIdx="1" presStyleCnt="5" custScaleX="118518" custScaleY="32229" custLinFactNeighborY="-16892">
        <dgm:presLayoutVars>
          <dgm:bulletEnabled val="1"/>
        </dgm:presLayoutVars>
      </dgm:prSet>
      <dgm:spPr/>
      <dgm:t>
        <a:bodyPr/>
        <a:lstStyle/>
        <a:p>
          <a:endParaRPr lang="fr-FR"/>
        </a:p>
      </dgm:t>
    </dgm:pt>
    <dgm:pt modelId="{B872AD46-FD87-4A75-A800-5483FD64633B}" type="pres">
      <dgm:prSet presAssocID="{295B635A-21DF-49B6-99FB-5FCF61531196}" presName="bullet5c" presStyleLbl="node1" presStyleIdx="2" presStyleCnt="5"/>
      <dgm:spPr>
        <a:solidFill>
          <a:srgbClr val="C24E97"/>
        </a:solidFill>
      </dgm:spPr>
    </dgm:pt>
    <dgm:pt modelId="{F12C8DA5-0238-4D12-855B-33F2E04B5A84}" type="pres">
      <dgm:prSet presAssocID="{295B635A-21DF-49B6-99FB-5FCF61531196}" presName="textBox5c" presStyleLbl="revTx" presStyleIdx="2" presStyleCnt="5" custScaleX="126999" custScaleY="29299" custLinFactNeighborX="-93335" custLinFactNeighborY="-71589">
        <dgm:presLayoutVars>
          <dgm:bulletEnabled val="1"/>
        </dgm:presLayoutVars>
      </dgm:prSet>
      <dgm:spPr/>
      <dgm:t>
        <a:bodyPr/>
        <a:lstStyle/>
        <a:p>
          <a:endParaRPr lang="fr-FR"/>
        </a:p>
      </dgm:t>
    </dgm:pt>
    <dgm:pt modelId="{41FF94AD-1FF4-4B29-8588-C62C458A3F2A}" type="pres">
      <dgm:prSet presAssocID="{FFFEE01C-DED3-4416-AC73-3DCD8A390644}" presName="bullet5d" presStyleLbl="node1" presStyleIdx="3" presStyleCnt="5"/>
      <dgm:spPr>
        <a:solidFill>
          <a:srgbClr val="C24E97"/>
        </a:solidFill>
      </dgm:spPr>
    </dgm:pt>
    <dgm:pt modelId="{89848BEA-4AAE-4CE3-906B-035E12E36AF3}" type="pres">
      <dgm:prSet presAssocID="{FFFEE01C-DED3-4416-AC73-3DCD8A390644}" presName="textBox5d" presStyleLbl="revTx" presStyleIdx="3" presStyleCnt="5" custScaleY="52394" custLinFactNeighborX="-16504" custLinFactNeighborY="-7050">
        <dgm:presLayoutVars>
          <dgm:bulletEnabled val="1"/>
        </dgm:presLayoutVars>
      </dgm:prSet>
      <dgm:spPr/>
      <dgm:t>
        <a:bodyPr/>
        <a:lstStyle/>
        <a:p>
          <a:endParaRPr lang="fr-FR"/>
        </a:p>
      </dgm:t>
    </dgm:pt>
    <dgm:pt modelId="{1BED2724-9A31-4384-B4FC-28183E24134D}" type="pres">
      <dgm:prSet presAssocID="{6712E016-9847-462E-B125-B17B7F4DBA55}" presName="bullet5e" presStyleLbl="node1" presStyleIdx="4" presStyleCnt="5"/>
      <dgm:spPr>
        <a:solidFill>
          <a:srgbClr val="C24E97"/>
        </a:solidFill>
      </dgm:spPr>
    </dgm:pt>
    <dgm:pt modelId="{126D454F-2674-4203-A83A-31508B693037}" type="pres">
      <dgm:prSet presAssocID="{6712E016-9847-462E-B125-B17B7F4DBA55}" presName="textBox5e" presStyleLbl="revTx" presStyleIdx="4" presStyleCnt="5" custScaleX="134653" custScaleY="24962" custLinFactNeighborX="25005" custLinFactNeighborY="-51560">
        <dgm:presLayoutVars>
          <dgm:bulletEnabled val="1"/>
        </dgm:presLayoutVars>
      </dgm:prSet>
      <dgm:spPr/>
      <dgm:t>
        <a:bodyPr/>
        <a:lstStyle/>
        <a:p>
          <a:endParaRPr lang="fr-FR"/>
        </a:p>
      </dgm:t>
    </dgm:pt>
  </dgm:ptLst>
  <dgm:cxnLst>
    <dgm:cxn modelId="{A35EB456-C294-4133-8CEA-D5305C08B2A6}" type="presOf" srcId="{6712E016-9847-462E-B125-B17B7F4DBA55}" destId="{126D454F-2674-4203-A83A-31508B693037}" srcOrd="0" destOrd="0" presId="urn:microsoft.com/office/officeart/2005/8/layout/arrow2"/>
    <dgm:cxn modelId="{7A762DFD-A3DD-470E-9360-834F08590ED2}" srcId="{F6A0EDD5-2065-40F1-B69C-45DCE15D8673}" destId="{FFFEE01C-DED3-4416-AC73-3DCD8A390644}" srcOrd="3" destOrd="0" parTransId="{F5FEC636-F526-4FDE-8E6A-4E5D203BD877}" sibTransId="{8CAE1B03-1ACF-4434-8E04-3CAC1D49EB38}"/>
    <dgm:cxn modelId="{6B8D6DAF-A678-487C-B88C-27279B15CAA0}" type="presOf" srcId="{F6A0EDD5-2065-40F1-B69C-45DCE15D8673}" destId="{8FB64F56-FF84-46EC-B74D-380E16356BFA}" srcOrd="0" destOrd="0" presId="urn:microsoft.com/office/officeart/2005/8/layout/arrow2"/>
    <dgm:cxn modelId="{18D09C9B-8968-48D4-A3A2-0AA7A0F9AA06}" type="presOf" srcId="{818E8956-DA51-40D0-81EA-EE652719C327}" destId="{6D786A04-A975-4899-B508-2674D727CD6D}" srcOrd="0" destOrd="0" presId="urn:microsoft.com/office/officeart/2005/8/layout/arrow2"/>
    <dgm:cxn modelId="{9B5E0EAC-7A25-4D38-A474-DD389CA87011}" srcId="{F6A0EDD5-2065-40F1-B69C-45DCE15D8673}" destId="{6FA48348-3C1B-4DA1-B0BF-53D60BB572CE}" srcOrd="0" destOrd="0" parTransId="{2B98944F-DF81-4C94-9540-697AF58D43D1}" sibTransId="{5670ECA0-AF62-49EE-96D0-88907576DDD6}"/>
    <dgm:cxn modelId="{49DB3DBE-5245-4C48-BD8C-4F2687C0074D}" type="presOf" srcId="{295B635A-21DF-49B6-99FB-5FCF61531196}" destId="{F12C8DA5-0238-4D12-855B-33F2E04B5A84}" srcOrd="0" destOrd="0" presId="urn:microsoft.com/office/officeart/2005/8/layout/arrow2"/>
    <dgm:cxn modelId="{A6B65032-EE0A-492C-B89A-0E4B152CBBF2}" srcId="{F6A0EDD5-2065-40F1-B69C-45DCE15D8673}" destId="{295B635A-21DF-49B6-99FB-5FCF61531196}" srcOrd="2" destOrd="0" parTransId="{47CAF6D4-C97F-4E89-A090-E56A538FB8F5}" sibTransId="{A599D864-9452-4A54-87C9-4AF5D5EAD605}"/>
    <dgm:cxn modelId="{5821911E-666D-43B3-BE42-9721B643AD06}" type="presOf" srcId="{6FA48348-3C1B-4DA1-B0BF-53D60BB572CE}" destId="{07DF0FBE-C779-4678-83F8-ED4E7F35AD8F}" srcOrd="0" destOrd="0" presId="urn:microsoft.com/office/officeart/2005/8/layout/arrow2"/>
    <dgm:cxn modelId="{0748DD18-F916-4635-BC57-14261D79F506}" srcId="{F6A0EDD5-2065-40F1-B69C-45DCE15D8673}" destId="{818E8956-DA51-40D0-81EA-EE652719C327}" srcOrd="1" destOrd="0" parTransId="{F3FE9279-47CD-44B5-8B67-E20AFFCC20D3}" sibTransId="{68BBA2B7-CBFD-45E2-A3A8-9CA27AA6A971}"/>
    <dgm:cxn modelId="{1A157078-9C63-4C3A-8822-ED480FD97D36}" type="presOf" srcId="{FFFEE01C-DED3-4416-AC73-3DCD8A390644}" destId="{89848BEA-4AAE-4CE3-906B-035E12E36AF3}" srcOrd="0" destOrd="0" presId="urn:microsoft.com/office/officeart/2005/8/layout/arrow2"/>
    <dgm:cxn modelId="{7BBED6DA-6AA2-46A5-8B32-FBA6A1064BE2}" srcId="{F6A0EDD5-2065-40F1-B69C-45DCE15D8673}" destId="{6712E016-9847-462E-B125-B17B7F4DBA55}" srcOrd="4" destOrd="0" parTransId="{0485A9EC-156D-412D-9FB9-320825E0983C}" sibTransId="{8CBEA4E3-B47C-4B7F-B8BB-9F6B3D7EB5FB}"/>
    <dgm:cxn modelId="{1F99818D-42F3-482B-B486-B8378F55E5F3}" type="presParOf" srcId="{8FB64F56-FF84-46EC-B74D-380E16356BFA}" destId="{83C1AE2D-A99F-46F4-BBC9-7AE5FF661B39}" srcOrd="0" destOrd="0" presId="urn:microsoft.com/office/officeart/2005/8/layout/arrow2"/>
    <dgm:cxn modelId="{DEA70AE6-2383-4760-AFF3-33B240BF2CAC}" type="presParOf" srcId="{8FB64F56-FF84-46EC-B74D-380E16356BFA}" destId="{BE4F3EFD-0E1D-4429-AB7E-832FF1E1A9C6}" srcOrd="1" destOrd="0" presId="urn:microsoft.com/office/officeart/2005/8/layout/arrow2"/>
    <dgm:cxn modelId="{756FA15F-02EB-41E7-9877-6A3D4D7589B5}" type="presParOf" srcId="{BE4F3EFD-0E1D-4429-AB7E-832FF1E1A9C6}" destId="{794AEEB9-7ADA-452F-A75C-99659B35B8E4}" srcOrd="0" destOrd="0" presId="urn:microsoft.com/office/officeart/2005/8/layout/arrow2"/>
    <dgm:cxn modelId="{5E469F59-2391-420F-A103-46971A049D19}" type="presParOf" srcId="{BE4F3EFD-0E1D-4429-AB7E-832FF1E1A9C6}" destId="{07DF0FBE-C779-4678-83F8-ED4E7F35AD8F}" srcOrd="1" destOrd="0" presId="urn:microsoft.com/office/officeart/2005/8/layout/arrow2"/>
    <dgm:cxn modelId="{6595D847-1E82-47E1-BA33-58A448FDB1FD}" type="presParOf" srcId="{BE4F3EFD-0E1D-4429-AB7E-832FF1E1A9C6}" destId="{3ED763E1-053A-438C-945A-9D7965D906C8}" srcOrd="2" destOrd="0" presId="urn:microsoft.com/office/officeart/2005/8/layout/arrow2"/>
    <dgm:cxn modelId="{E82340BA-8DC3-4AFE-956F-4AE3DB893C7E}" type="presParOf" srcId="{BE4F3EFD-0E1D-4429-AB7E-832FF1E1A9C6}" destId="{6D786A04-A975-4899-B508-2674D727CD6D}" srcOrd="3" destOrd="0" presId="urn:microsoft.com/office/officeart/2005/8/layout/arrow2"/>
    <dgm:cxn modelId="{9EC83089-0959-4A2C-94D0-E437DCA1B180}" type="presParOf" srcId="{BE4F3EFD-0E1D-4429-AB7E-832FF1E1A9C6}" destId="{B872AD46-FD87-4A75-A800-5483FD64633B}" srcOrd="4" destOrd="0" presId="urn:microsoft.com/office/officeart/2005/8/layout/arrow2"/>
    <dgm:cxn modelId="{93C822AA-5B52-427C-A452-80262AD57431}" type="presParOf" srcId="{BE4F3EFD-0E1D-4429-AB7E-832FF1E1A9C6}" destId="{F12C8DA5-0238-4D12-855B-33F2E04B5A84}" srcOrd="5" destOrd="0" presId="urn:microsoft.com/office/officeart/2005/8/layout/arrow2"/>
    <dgm:cxn modelId="{3A7EC021-A4C6-4B7D-8EB3-1F5FEDDA1099}" type="presParOf" srcId="{BE4F3EFD-0E1D-4429-AB7E-832FF1E1A9C6}" destId="{41FF94AD-1FF4-4B29-8588-C62C458A3F2A}" srcOrd="6" destOrd="0" presId="urn:microsoft.com/office/officeart/2005/8/layout/arrow2"/>
    <dgm:cxn modelId="{B0E45C2F-202D-46A1-89AF-0F291F1FD5E7}" type="presParOf" srcId="{BE4F3EFD-0E1D-4429-AB7E-832FF1E1A9C6}" destId="{89848BEA-4AAE-4CE3-906B-035E12E36AF3}" srcOrd="7" destOrd="0" presId="urn:microsoft.com/office/officeart/2005/8/layout/arrow2"/>
    <dgm:cxn modelId="{6262AEB3-D111-4FE3-BB43-1D192F42D692}" type="presParOf" srcId="{BE4F3EFD-0E1D-4429-AB7E-832FF1E1A9C6}" destId="{1BED2724-9A31-4384-B4FC-28183E24134D}" srcOrd="8" destOrd="0" presId="urn:microsoft.com/office/officeart/2005/8/layout/arrow2"/>
    <dgm:cxn modelId="{E5F364F6-9C89-4E38-9D5F-FEE2AFC7E6E5}" type="presParOf" srcId="{BE4F3EFD-0E1D-4429-AB7E-832FF1E1A9C6}" destId="{126D454F-2674-4203-A83A-31508B693037}"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9BE87-71D2-41EA-8EA4-E84CF4D54BE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4CADFEE1-F476-436E-8944-72BD2D746D21}">
      <dgm:prSet phldrT="[Texte]"/>
      <dgm:spPr>
        <a:blipFill rotWithShape="0">
          <a:blip xmlns:r="http://schemas.openxmlformats.org/officeDocument/2006/relationships" r:embed="rId1"/>
          <a:stretch>
            <a:fillRect/>
          </a:stretch>
        </a:blipFill>
      </dgm:spPr>
      <dgm:t>
        <a:bodyPr/>
        <a:lstStyle/>
        <a:p>
          <a:endParaRPr lang="fr-FR" dirty="0"/>
        </a:p>
      </dgm:t>
    </dgm:pt>
    <dgm:pt modelId="{AA6914A1-687B-4604-9D5D-930DDC652814}" type="parTrans" cxnId="{0D7913F0-657C-4D9B-8A28-D7645F150539}">
      <dgm:prSet/>
      <dgm:spPr/>
      <dgm:t>
        <a:bodyPr/>
        <a:lstStyle/>
        <a:p>
          <a:endParaRPr lang="fr-FR"/>
        </a:p>
      </dgm:t>
    </dgm:pt>
    <dgm:pt modelId="{106C1B84-965B-45DE-994C-73C62B643188}" type="sibTrans" cxnId="{0D7913F0-657C-4D9B-8A28-D7645F150539}">
      <dgm:prSet/>
      <dgm:spPr/>
      <dgm:t>
        <a:bodyPr/>
        <a:lstStyle/>
        <a:p>
          <a:endParaRPr lang="fr-FR"/>
        </a:p>
      </dgm:t>
    </dgm:pt>
    <dgm:pt modelId="{B6E3AE95-B231-4CD1-A574-879F41750EEE}">
      <dgm:prSet phldrT="[Texte]" custT="1"/>
      <dgm:spPr>
        <a:solidFill>
          <a:srgbClr val="C24E97"/>
        </a:solidFill>
        <a:ln>
          <a:solidFill>
            <a:srgbClr val="C24E97"/>
          </a:solidFill>
        </a:ln>
      </dgm:spPr>
      <dgm:t>
        <a:bodyPr/>
        <a:lstStyle/>
        <a:p>
          <a:r>
            <a:rPr lang="fr-FR" sz="2000" b="1" dirty="0" smtClean="0">
              <a:solidFill>
                <a:schemeClr val="bg1"/>
              </a:solidFill>
            </a:rPr>
            <a:t>COTECH</a:t>
          </a:r>
          <a:endParaRPr lang="fr-FR" sz="2000" b="1" dirty="0">
            <a:solidFill>
              <a:schemeClr val="bg1"/>
            </a:solidFill>
          </a:endParaRPr>
        </a:p>
      </dgm:t>
    </dgm:pt>
    <dgm:pt modelId="{C8204E7F-5B67-4E0C-95D2-4F6ED99734E4}" type="parTrans" cxnId="{4E24FFFC-63AF-4ECA-990B-596EBE99DD82}">
      <dgm:prSet/>
      <dgm:spPr/>
      <dgm:t>
        <a:bodyPr/>
        <a:lstStyle/>
        <a:p>
          <a:endParaRPr lang="fr-FR"/>
        </a:p>
      </dgm:t>
    </dgm:pt>
    <dgm:pt modelId="{3DDDA81F-22FC-40E0-831A-ECA1B906815C}" type="sibTrans" cxnId="{4E24FFFC-63AF-4ECA-990B-596EBE99DD82}">
      <dgm:prSet/>
      <dgm:spPr/>
      <dgm:t>
        <a:bodyPr/>
        <a:lstStyle/>
        <a:p>
          <a:endParaRPr lang="fr-FR"/>
        </a:p>
      </dgm:t>
    </dgm:pt>
    <dgm:pt modelId="{CD4A80B7-6B22-4D39-B129-1AC06CD347C9}">
      <dgm:prSet phldrT="[Texte]" custT="1"/>
      <dgm:spPr>
        <a:solidFill>
          <a:srgbClr val="C24E97"/>
        </a:solidFill>
        <a:ln>
          <a:solidFill>
            <a:srgbClr val="C24E97"/>
          </a:solidFill>
        </a:ln>
      </dgm:spPr>
      <dgm:t>
        <a:bodyPr/>
        <a:lstStyle/>
        <a:p>
          <a:r>
            <a:rPr lang="fr-FR" sz="2000" b="1" dirty="0" smtClean="0"/>
            <a:t>COPIL</a:t>
          </a:r>
          <a:endParaRPr lang="fr-FR" sz="2000" b="1" dirty="0"/>
        </a:p>
      </dgm:t>
    </dgm:pt>
    <dgm:pt modelId="{31292D8E-397B-4C02-B7C8-8F0F8233BD69}" type="parTrans" cxnId="{2D2F5A5D-FB5A-4B2B-A174-5F9CA994B25A}">
      <dgm:prSet/>
      <dgm:spPr/>
      <dgm:t>
        <a:bodyPr/>
        <a:lstStyle/>
        <a:p>
          <a:endParaRPr lang="fr-FR"/>
        </a:p>
      </dgm:t>
    </dgm:pt>
    <dgm:pt modelId="{A6B6FAA3-4C24-45A4-B43E-CE0305759825}" type="sibTrans" cxnId="{2D2F5A5D-FB5A-4B2B-A174-5F9CA994B25A}">
      <dgm:prSet/>
      <dgm:spPr/>
      <dgm:t>
        <a:bodyPr/>
        <a:lstStyle/>
        <a:p>
          <a:endParaRPr lang="fr-FR"/>
        </a:p>
      </dgm:t>
    </dgm:pt>
    <dgm:pt modelId="{CE107FBF-708E-4706-A778-595C39EF377D}">
      <dgm:prSet phldrT="[Texte]" custT="1"/>
      <dgm:spPr>
        <a:solidFill>
          <a:srgbClr val="C24E97"/>
        </a:solidFill>
        <a:ln>
          <a:solidFill>
            <a:srgbClr val="C24E97"/>
          </a:solidFill>
        </a:ln>
      </dgm:spPr>
      <dgm:t>
        <a:bodyPr/>
        <a:lstStyle/>
        <a:p>
          <a:r>
            <a:rPr lang="fr-FR" sz="2000" b="1" dirty="0" smtClean="0"/>
            <a:t>CHSCT</a:t>
          </a:r>
          <a:endParaRPr lang="fr-FR" sz="2000" b="1" dirty="0"/>
        </a:p>
      </dgm:t>
    </dgm:pt>
    <dgm:pt modelId="{4584E9EA-3944-49D3-AB87-436BC0469C71}" type="parTrans" cxnId="{2D9DA12C-27B2-4C6A-A2C8-99354B1FE529}">
      <dgm:prSet/>
      <dgm:spPr/>
      <dgm:t>
        <a:bodyPr/>
        <a:lstStyle/>
        <a:p>
          <a:endParaRPr lang="fr-FR"/>
        </a:p>
      </dgm:t>
    </dgm:pt>
    <dgm:pt modelId="{B0C0F875-EAFE-4B2E-ABF4-EFE467E7C7E3}" type="sibTrans" cxnId="{2D9DA12C-27B2-4C6A-A2C8-99354B1FE529}">
      <dgm:prSet/>
      <dgm:spPr/>
      <dgm:t>
        <a:bodyPr/>
        <a:lstStyle/>
        <a:p>
          <a:endParaRPr lang="fr-FR"/>
        </a:p>
      </dgm:t>
    </dgm:pt>
    <dgm:pt modelId="{536DFFAF-E61B-4FF5-A8FD-18B2A50BB313}" type="pres">
      <dgm:prSet presAssocID="{6A09BE87-71D2-41EA-8EA4-E84CF4D54BE9}" presName="cycle" presStyleCnt="0">
        <dgm:presLayoutVars>
          <dgm:chMax val="1"/>
          <dgm:dir/>
          <dgm:animLvl val="ctr"/>
          <dgm:resizeHandles val="exact"/>
        </dgm:presLayoutVars>
      </dgm:prSet>
      <dgm:spPr/>
      <dgm:t>
        <a:bodyPr/>
        <a:lstStyle/>
        <a:p>
          <a:endParaRPr lang="fr-FR"/>
        </a:p>
      </dgm:t>
    </dgm:pt>
    <dgm:pt modelId="{5BF0DFC4-2190-4B43-9787-D8187947D322}" type="pres">
      <dgm:prSet presAssocID="{4CADFEE1-F476-436E-8944-72BD2D746D21}" presName="centerShape" presStyleLbl="node0" presStyleIdx="0" presStyleCnt="1" custScaleX="96928" custScaleY="100169" custLinFactNeighborX="229" custLinFactNeighborY="-17162"/>
      <dgm:spPr/>
      <dgm:t>
        <a:bodyPr/>
        <a:lstStyle/>
        <a:p>
          <a:endParaRPr lang="fr-FR"/>
        </a:p>
      </dgm:t>
    </dgm:pt>
    <dgm:pt modelId="{2156E920-3DBB-49AA-9E1E-8CDDE6CC3E3C}" type="pres">
      <dgm:prSet presAssocID="{C8204E7F-5B67-4E0C-95D2-4F6ED99734E4}" presName="parTrans" presStyleLbl="bgSibTrans2D1" presStyleIdx="0" presStyleCnt="3" custScaleX="51767" custLinFactNeighborX="25647" custLinFactNeighborY="28128"/>
      <dgm:spPr/>
      <dgm:t>
        <a:bodyPr/>
        <a:lstStyle/>
        <a:p>
          <a:endParaRPr lang="fr-FR"/>
        </a:p>
      </dgm:t>
    </dgm:pt>
    <dgm:pt modelId="{552E714C-94EA-4AEB-95C8-425081045ED1}" type="pres">
      <dgm:prSet presAssocID="{B6E3AE95-B231-4CD1-A574-879F41750EEE}" presName="node" presStyleLbl="node1" presStyleIdx="0" presStyleCnt="3" custScaleX="67957" custScaleY="39625">
        <dgm:presLayoutVars>
          <dgm:bulletEnabled val="1"/>
        </dgm:presLayoutVars>
      </dgm:prSet>
      <dgm:spPr/>
      <dgm:t>
        <a:bodyPr/>
        <a:lstStyle/>
        <a:p>
          <a:endParaRPr lang="fr-FR"/>
        </a:p>
      </dgm:t>
    </dgm:pt>
    <dgm:pt modelId="{1E3C2E47-3077-4455-8576-8DBCEB377772}" type="pres">
      <dgm:prSet presAssocID="{31292D8E-397B-4C02-B7C8-8F0F8233BD69}" presName="parTrans" presStyleLbl="bgSibTrans2D1" presStyleIdx="1" presStyleCnt="3" custScaleX="72438" custScaleY="99581" custLinFactNeighborX="-4774" custLinFactNeighborY="27508"/>
      <dgm:spPr/>
      <dgm:t>
        <a:bodyPr/>
        <a:lstStyle/>
        <a:p>
          <a:endParaRPr lang="fr-FR"/>
        </a:p>
      </dgm:t>
    </dgm:pt>
    <dgm:pt modelId="{1B6A3148-7E65-472A-BA0B-FF1D1A214D04}" type="pres">
      <dgm:prSet presAssocID="{CD4A80B7-6B22-4D39-B129-1AC06CD347C9}" presName="node" presStyleLbl="node1" presStyleIdx="1" presStyleCnt="3" custScaleX="69856" custScaleY="38009" custRadScaleRad="100065" custRadScaleInc="1231">
        <dgm:presLayoutVars>
          <dgm:bulletEnabled val="1"/>
        </dgm:presLayoutVars>
      </dgm:prSet>
      <dgm:spPr/>
      <dgm:t>
        <a:bodyPr/>
        <a:lstStyle/>
        <a:p>
          <a:endParaRPr lang="fr-FR"/>
        </a:p>
      </dgm:t>
    </dgm:pt>
    <dgm:pt modelId="{5AE4F895-8D87-46E9-A14E-310A6F2BF52B}" type="pres">
      <dgm:prSet presAssocID="{4584E9EA-3944-49D3-AB87-436BC0469C71}" presName="parTrans" presStyleLbl="bgSibTrans2D1" presStyleIdx="2" presStyleCnt="3" custScaleX="47598" custLinFactNeighborX="-25462" custLinFactNeighborY="26933"/>
      <dgm:spPr/>
      <dgm:t>
        <a:bodyPr/>
        <a:lstStyle/>
        <a:p>
          <a:endParaRPr lang="fr-FR"/>
        </a:p>
      </dgm:t>
    </dgm:pt>
    <dgm:pt modelId="{1A59ECFF-BF41-40C1-B45E-1288FF4B2CB0}" type="pres">
      <dgm:prSet presAssocID="{CE107FBF-708E-4706-A778-595C39EF377D}" presName="node" presStyleLbl="node1" presStyleIdx="2" presStyleCnt="3" custScaleX="68856" custScaleY="42105">
        <dgm:presLayoutVars>
          <dgm:bulletEnabled val="1"/>
        </dgm:presLayoutVars>
      </dgm:prSet>
      <dgm:spPr/>
      <dgm:t>
        <a:bodyPr/>
        <a:lstStyle/>
        <a:p>
          <a:endParaRPr lang="fr-FR"/>
        </a:p>
      </dgm:t>
    </dgm:pt>
  </dgm:ptLst>
  <dgm:cxnLst>
    <dgm:cxn modelId="{DF30B091-5618-4963-8FF2-BFF14E693C33}" type="presOf" srcId="{CE107FBF-708E-4706-A778-595C39EF377D}" destId="{1A59ECFF-BF41-40C1-B45E-1288FF4B2CB0}" srcOrd="0" destOrd="0" presId="urn:microsoft.com/office/officeart/2005/8/layout/radial4"/>
    <dgm:cxn modelId="{A8EA7A66-A183-4694-B019-17F4967919A8}" type="presOf" srcId="{4CADFEE1-F476-436E-8944-72BD2D746D21}" destId="{5BF0DFC4-2190-4B43-9787-D8187947D322}" srcOrd="0" destOrd="0" presId="urn:microsoft.com/office/officeart/2005/8/layout/radial4"/>
    <dgm:cxn modelId="{7FE7EA64-70B6-4EFD-8C0D-AF60F7F0DFAE}" type="presOf" srcId="{C8204E7F-5B67-4E0C-95D2-4F6ED99734E4}" destId="{2156E920-3DBB-49AA-9E1E-8CDDE6CC3E3C}" srcOrd="0" destOrd="0" presId="urn:microsoft.com/office/officeart/2005/8/layout/radial4"/>
    <dgm:cxn modelId="{0D7913F0-657C-4D9B-8A28-D7645F150539}" srcId="{6A09BE87-71D2-41EA-8EA4-E84CF4D54BE9}" destId="{4CADFEE1-F476-436E-8944-72BD2D746D21}" srcOrd="0" destOrd="0" parTransId="{AA6914A1-687B-4604-9D5D-930DDC652814}" sibTransId="{106C1B84-965B-45DE-994C-73C62B643188}"/>
    <dgm:cxn modelId="{74B710A8-03A0-40E9-8D70-89D099D6E0DE}" type="presOf" srcId="{4584E9EA-3944-49D3-AB87-436BC0469C71}" destId="{5AE4F895-8D87-46E9-A14E-310A6F2BF52B}" srcOrd="0" destOrd="0" presId="urn:microsoft.com/office/officeart/2005/8/layout/radial4"/>
    <dgm:cxn modelId="{7A308457-6B98-46F5-923C-17248CAB3BAE}" type="presOf" srcId="{CD4A80B7-6B22-4D39-B129-1AC06CD347C9}" destId="{1B6A3148-7E65-472A-BA0B-FF1D1A214D04}" srcOrd="0" destOrd="0" presId="urn:microsoft.com/office/officeart/2005/8/layout/radial4"/>
    <dgm:cxn modelId="{C04AFF3C-151E-4FD1-92FE-925F4EA5ACE3}" type="presOf" srcId="{B6E3AE95-B231-4CD1-A574-879F41750EEE}" destId="{552E714C-94EA-4AEB-95C8-425081045ED1}" srcOrd="0" destOrd="0" presId="urn:microsoft.com/office/officeart/2005/8/layout/radial4"/>
    <dgm:cxn modelId="{5E7A74E1-5D33-491F-9CC6-1296058DFB4F}" type="presOf" srcId="{6A09BE87-71D2-41EA-8EA4-E84CF4D54BE9}" destId="{536DFFAF-E61B-4FF5-A8FD-18B2A50BB313}" srcOrd="0" destOrd="0" presId="urn:microsoft.com/office/officeart/2005/8/layout/radial4"/>
    <dgm:cxn modelId="{2D9DA12C-27B2-4C6A-A2C8-99354B1FE529}" srcId="{4CADFEE1-F476-436E-8944-72BD2D746D21}" destId="{CE107FBF-708E-4706-A778-595C39EF377D}" srcOrd="2" destOrd="0" parTransId="{4584E9EA-3944-49D3-AB87-436BC0469C71}" sibTransId="{B0C0F875-EAFE-4B2E-ABF4-EFE467E7C7E3}"/>
    <dgm:cxn modelId="{B3FC1A4F-3383-43F5-8BF3-1806F49AA0F6}" type="presOf" srcId="{31292D8E-397B-4C02-B7C8-8F0F8233BD69}" destId="{1E3C2E47-3077-4455-8576-8DBCEB377772}" srcOrd="0" destOrd="0" presId="urn:microsoft.com/office/officeart/2005/8/layout/radial4"/>
    <dgm:cxn modelId="{4E24FFFC-63AF-4ECA-990B-596EBE99DD82}" srcId="{4CADFEE1-F476-436E-8944-72BD2D746D21}" destId="{B6E3AE95-B231-4CD1-A574-879F41750EEE}" srcOrd="0" destOrd="0" parTransId="{C8204E7F-5B67-4E0C-95D2-4F6ED99734E4}" sibTransId="{3DDDA81F-22FC-40E0-831A-ECA1B906815C}"/>
    <dgm:cxn modelId="{2D2F5A5D-FB5A-4B2B-A174-5F9CA994B25A}" srcId="{4CADFEE1-F476-436E-8944-72BD2D746D21}" destId="{CD4A80B7-6B22-4D39-B129-1AC06CD347C9}" srcOrd="1" destOrd="0" parTransId="{31292D8E-397B-4C02-B7C8-8F0F8233BD69}" sibTransId="{A6B6FAA3-4C24-45A4-B43E-CE0305759825}"/>
    <dgm:cxn modelId="{8DD2F463-865E-4418-866F-919F477E9966}" type="presParOf" srcId="{536DFFAF-E61B-4FF5-A8FD-18B2A50BB313}" destId="{5BF0DFC4-2190-4B43-9787-D8187947D322}" srcOrd="0" destOrd="0" presId="urn:microsoft.com/office/officeart/2005/8/layout/radial4"/>
    <dgm:cxn modelId="{2FDEFC0D-2DDA-4981-A7DD-1F9AD81272E6}" type="presParOf" srcId="{536DFFAF-E61B-4FF5-A8FD-18B2A50BB313}" destId="{2156E920-3DBB-49AA-9E1E-8CDDE6CC3E3C}" srcOrd="1" destOrd="0" presId="urn:microsoft.com/office/officeart/2005/8/layout/radial4"/>
    <dgm:cxn modelId="{8532C927-CA6B-482B-A071-401E3A5C200F}" type="presParOf" srcId="{536DFFAF-E61B-4FF5-A8FD-18B2A50BB313}" destId="{552E714C-94EA-4AEB-95C8-425081045ED1}" srcOrd="2" destOrd="0" presId="urn:microsoft.com/office/officeart/2005/8/layout/radial4"/>
    <dgm:cxn modelId="{C1909898-A743-4B73-ADB1-1A76086392A8}" type="presParOf" srcId="{536DFFAF-E61B-4FF5-A8FD-18B2A50BB313}" destId="{1E3C2E47-3077-4455-8576-8DBCEB377772}" srcOrd="3" destOrd="0" presId="urn:microsoft.com/office/officeart/2005/8/layout/radial4"/>
    <dgm:cxn modelId="{71DB792D-EDAD-4FDE-B1BB-9D3804012460}" type="presParOf" srcId="{536DFFAF-E61B-4FF5-A8FD-18B2A50BB313}" destId="{1B6A3148-7E65-472A-BA0B-FF1D1A214D04}" srcOrd="4" destOrd="0" presId="urn:microsoft.com/office/officeart/2005/8/layout/radial4"/>
    <dgm:cxn modelId="{8D340A66-B8FD-4004-ABB9-BC4D4EAC9C59}" type="presParOf" srcId="{536DFFAF-E61B-4FF5-A8FD-18B2A50BB313}" destId="{5AE4F895-8D87-46E9-A14E-310A6F2BF52B}" srcOrd="5" destOrd="0" presId="urn:microsoft.com/office/officeart/2005/8/layout/radial4"/>
    <dgm:cxn modelId="{CCDFD2E3-4E42-4FC8-B8B5-925C945DDB3E}" type="presParOf" srcId="{536DFFAF-E61B-4FF5-A8FD-18B2A50BB313}" destId="{1A59ECFF-BF41-40C1-B45E-1288FF4B2CB0}"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32B16A-0173-44EC-BFBC-616F61FB39A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73DC1C5B-1A09-4CCF-8439-C7EE7F1108C1}">
      <dgm:prSet phldrT="[Texte]" custT="1"/>
      <dgm:spPr>
        <a:blipFill rotWithShape="0">
          <a:blip xmlns:r="http://schemas.openxmlformats.org/officeDocument/2006/relationships" r:embed="rId1"/>
          <a:stretch>
            <a:fillRect/>
          </a:stretch>
        </a:blipFill>
      </dgm:spPr>
      <dgm:t>
        <a:bodyPr/>
        <a:lstStyle/>
        <a:p>
          <a:endParaRPr lang="fr-FR" sz="1100" dirty="0">
            <a:latin typeface="Arial" pitchFamily="34" charset="0"/>
            <a:cs typeface="Arial" pitchFamily="34" charset="0"/>
          </a:endParaRPr>
        </a:p>
      </dgm:t>
    </dgm:pt>
    <dgm:pt modelId="{56F8FADD-5B3A-4479-BB92-6DA521681304}" type="parTrans" cxnId="{32689617-FB89-4BEE-A5CB-FB67C09796DF}">
      <dgm:prSet/>
      <dgm:spPr/>
      <dgm:t>
        <a:bodyPr/>
        <a:lstStyle/>
        <a:p>
          <a:endParaRPr lang="fr-FR" sz="1100">
            <a:latin typeface="Arial" pitchFamily="34" charset="0"/>
            <a:cs typeface="Arial" pitchFamily="34" charset="0"/>
          </a:endParaRPr>
        </a:p>
      </dgm:t>
    </dgm:pt>
    <dgm:pt modelId="{9FAF1F03-5ED5-4EED-8C62-95A1195BD5C9}" type="sibTrans" cxnId="{32689617-FB89-4BEE-A5CB-FB67C09796DF}">
      <dgm:prSet/>
      <dgm:spPr/>
      <dgm:t>
        <a:bodyPr/>
        <a:lstStyle/>
        <a:p>
          <a:endParaRPr lang="fr-FR" sz="1100">
            <a:latin typeface="Arial" pitchFamily="34" charset="0"/>
            <a:cs typeface="Arial" pitchFamily="34" charset="0"/>
          </a:endParaRPr>
        </a:p>
      </dgm:t>
    </dgm:pt>
    <dgm:pt modelId="{1F281580-8C0A-4D28-AAE3-285FF328696B}">
      <dgm:prSet phldrT="[Texte]" custT="1"/>
      <dgm:spPr>
        <a:solidFill>
          <a:srgbClr val="92D050"/>
        </a:solidFill>
      </dgm:spPr>
      <dgm:t>
        <a:bodyPr/>
        <a:lstStyle/>
        <a:p>
          <a:r>
            <a:rPr lang="fr-FR" sz="1400" b="1" dirty="0" smtClean="0">
              <a:latin typeface="Arial" pitchFamily="34" charset="0"/>
              <a:cs typeface="Arial" pitchFamily="34" charset="0"/>
            </a:rPr>
            <a:t>Evolution FPT :</a:t>
          </a:r>
          <a:endParaRPr lang="fr-FR" sz="1400" b="1" dirty="0">
            <a:latin typeface="Arial" pitchFamily="34" charset="0"/>
            <a:cs typeface="Arial" pitchFamily="34" charset="0"/>
          </a:endParaRPr>
        </a:p>
      </dgm:t>
    </dgm:pt>
    <dgm:pt modelId="{F80BB5BD-8F98-4B2B-A672-1F52B6FC77F6}" type="parTrans" cxnId="{61EB6238-4A22-48F1-B1A3-BA9DFF17B969}">
      <dgm:prSet/>
      <dgm:spPr/>
      <dgm:t>
        <a:bodyPr/>
        <a:lstStyle/>
        <a:p>
          <a:endParaRPr lang="fr-FR" sz="1100">
            <a:latin typeface="Arial" pitchFamily="34" charset="0"/>
            <a:cs typeface="Arial" pitchFamily="34" charset="0"/>
          </a:endParaRPr>
        </a:p>
      </dgm:t>
    </dgm:pt>
    <dgm:pt modelId="{6A25E9BF-7206-4518-83A7-C2DFCCAEC9F7}" type="sibTrans" cxnId="{61EB6238-4A22-48F1-B1A3-BA9DFF17B969}">
      <dgm:prSet/>
      <dgm:spPr/>
      <dgm:t>
        <a:bodyPr/>
        <a:lstStyle/>
        <a:p>
          <a:endParaRPr lang="fr-FR" sz="1100">
            <a:latin typeface="Arial" pitchFamily="34" charset="0"/>
            <a:cs typeface="Arial" pitchFamily="34" charset="0"/>
          </a:endParaRPr>
        </a:p>
      </dgm:t>
    </dgm:pt>
    <dgm:pt modelId="{49FD0A1C-B26D-46A0-8A5B-34E8F079A602}">
      <dgm:prSet phldrT="[Texte]" custT="1"/>
      <dgm:spPr>
        <a:solidFill>
          <a:srgbClr val="92D050"/>
        </a:solidFill>
      </dgm:spPr>
      <dgm:t>
        <a:bodyPr/>
        <a:lstStyle/>
        <a:p>
          <a:pPr defTabSz="622300">
            <a:lnSpc>
              <a:spcPct val="90000"/>
            </a:lnSpc>
            <a:spcBef>
              <a:spcPct val="0"/>
            </a:spcBef>
            <a:spcAft>
              <a:spcPct val="35000"/>
            </a:spcAft>
          </a:pPr>
          <a:r>
            <a:rPr lang="fr-FR" sz="1400" b="1" dirty="0" smtClean="0">
              <a:latin typeface="Arial" pitchFamily="34" charset="0"/>
              <a:cs typeface="Arial" pitchFamily="34" charset="0"/>
            </a:rPr>
            <a:t>Effets positifs :</a:t>
          </a:r>
          <a:endParaRPr lang="fr-FR" sz="1400" b="1" dirty="0">
            <a:latin typeface="Arial" pitchFamily="34" charset="0"/>
            <a:cs typeface="Arial" pitchFamily="34" charset="0"/>
          </a:endParaRPr>
        </a:p>
      </dgm:t>
    </dgm:pt>
    <dgm:pt modelId="{B2C02D00-E2EB-48F6-B155-87572668C039}" type="parTrans" cxnId="{61E6DB65-E237-4533-A574-353A1833F8DA}">
      <dgm:prSet/>
      <dgm:spPr/>
      <dgm:t>
        <a:bodyPr/>
        <a:lstStyle/>
        <a:p>
          <a:endParaRPr lang="fr-FR" sz="1100">
            <a:latin typeface="Arial" pitchFamily="34" charset="0"/>
            <a:cs typeface="Arial" pitchFamily="34" charset="0"/>
          </a:endParaRPr>
        </a:p>
      </dgm:t>
    </dgm:pt>
    <dgm:pt modelId="{504A208C-C5FA-4553-94AD-3AEFC7704630}" type="sibTrans" cxnId="{61E6DB65-E237-4533-A574-353A1833F8DA}">
      <dgm:prSet/>
      <dgm:spPr/>
      <dgm:t>
        <a:bodyPr/>
        <a:lstStyle/>
        <a:p>
          <a:endParaRPr lang="fr-FR" sz="1100">
            <a:latin typeface="Arial" pitchFamily="34" charset="0"/>
            <a:cs typeface="Arial" pitchFamily="34" charset="0"/>
          </a:endParaRPr>
        </a:p>
      </dgm:t>
    </dgm:pt>
    <dgm:pt modelId="{1DFFC6C8-D709-4132-9DCF-C252D733D467}">
      <dgm:prSet phldrT="[Texte]" custT="1"/>
      <dgm:spPr>
        <a:solidFill>
          <a:srgbClr val="92D050"/>
        </a:solidFill>
      </dgm:spPr>
      <dgm:t>
        <a:bodyPr/>
        <a:lstStyle/>
        <a:p>
          <a:r>
            <a:rPr lang="fr-FR" sz="1400" b="1" dirty="0" smtClean="0">
              <a:latin typeface="Arial" pitchFamily="34" charset="0"/>
              <a:cs typeface="Arial" pitchFamily="34" charset="0"/>
            </a:rPr>
            <a:t>Constat des 6 entités :</a:t>
          </a:r>
        </a:p>
      </dgm:t>
    </dgm:pt>
    <dgm:pt modelId="{648681DB-7253-41F3-A1DF-98F7FEB15D46}" type="parTrans" cxnId="{E34353DF-7909-442D-B7D8-59A2BC204B74}">
      <dgm:prSet/>
      <dgm:spPr/>
      <dgm:t>
        <a:bodyPr/>
        <a:lstStyle/>
        <a:p>
          <a:endParaRPr lang="fr-FR" sz="1100">
            <a:latin typeface="Arial" pitchFamily="34" charset="0"/>
            <a:cs typeface="Arial" pitchFamily="34" charset="0"/>
          </a:endParaRPr>
        </a:p>
      </dgm:t>
    </dgm:pt>
    <dgm:pt modelId="{72A6F72E-9C62-4501-9DE7-93C9BEC2ACAC}" type="sibTrans" cxnId="{E34353DF-7909-442D-B7D8-59A2BC204B74}">
      <dgm:prSet/>
      <dgm:spPr/>
      <dgm:t>
        <a:bodyPr/>
        <a:lstStyle/>
        <a:p>
          <a:endParaRPr lang="fr-FR" sz="1100">
            <a:latin typeface="Arial" pitchFamily="34" charset="0"/>
            <a:cs typeface="Arial" pitchFamily="34" charset="0"/>
          </a:endParaRPr>
        </a:p>
      </dgm:t>
    </dgm:pt>
    <dgm:pt modelId="{6314BAF9-7F6E-41C0-98FE-4C5F940B6203}">
      <dgm:prSet phldrT="[Texte]" custT="1"/>
      <dgm:spPr>
        <a:solidFill>
          <a:srgbClr val="92D050"/>
        </a:solidFill>
      </dgm:spPr>
      <dgm:t>
        <a:bodyPr/>
        <a:lstStyle/>
        <a:p>
          <a:r>
            <a:rPr lang="fr-FR" sz="1200" dirty="0" smtClean="0">
              <a:latin typeface="Arial" pitchFamily="34" charset="0"/>
              <a:cs typeface="Arial" pitchFamily="34" charset="0"/>
            </a:rPr>
            <a:t>Diminution des budgets</a:t>
          </a:r>
          <a:endParaRPr lang="fr-FR" sz="1200" dirty="0">
            <a:latin typeface="Arial" pitchFamily="34" charset="0"/>
            <a:cs typeface="Arial" pitchFamily="34" charset="0"/>
          </a:endParaRPr>
        </a:p>
      </dgm:t>
    </dgm:pt>
    <dgm:pt modelId="{2EE65B8B-1AEA-4092-90DF-19D15EEC3017}" type="parTrans" cxnId="{C9C2F6CF-C77E-4992-A4E1-DBD980C99103}">
      <dgm:prSet/>
      <dgm:spPr/>
      <dgm:t>
        <a:bodyPr/>
        <a:lstStyle/>
        <a:p>
          <a:endParaRPr lang="fr-FR"/>
        </a:p>
      </dgm:t>
    </dgm:pt>
    <dgm:pt modelId="{66E26D79-7718-4E07-B8D4-77B856BF8F7E}" type="sibTrans" cxnId="{C9C2F6CF-C77E-4992-A4E1-DBD980C99103}">
      <dgm:prSet/>
      <dgm:spPr/>
      <dgm:t>
        <a:bodyPr/>
        <a:lstStyle/>
        <a:p>
          <a:endParaRPr lang="fr-FR"/>
        </a:p>
      </dgm:t>
    </dgm:pt>
    <dgm:pt modelId="{4478E0BF-1658-4670-A5B7-E227A448BE21}">
      <dgm:prSet phldrT="[Texte]" custT="1"/>
      <dgm:spPr>
        <a:solidFill>
          <a:srgbClr val="92D050"/>
        </a:solidFill>
      </dgm:spPr>
      <dgm:t>
        <a:bodyPr/>
        <a:lstStyle/>
        <a:p>
          <a:r>
            <a:rPr lang="fr-FR" sz="1200" dirty="0" smtClean="0">
              <a:latin typeface="Arial" pitchFamily="34" charset="0"/>
              <a:cs typeface="Arial" pitchFamily="34" charset="0"/>
            </a:rPr>
            <a:t>Evolution réglementation</a:t>
          </a:r>
          <a:endParaRPr lang="fr-FR" sz="1200" dirty="0">
            <a:latin typeface="Arial" pitchFamily="34" charset="0"/>
            <a:cs typeface="Arial" pitchFamily="34" charset="0"/>
          </a:endParaRPr>
        </a:p>
      </dgm:t>
    </dgm:pt>
    <dgm:pt modelId="{1D258E9C-681B-4836-8144-849578D8B639}" type="parTrans" cxnId="{28ABD284-5817-4E1D-A769-CB08528877CA}">
      <dgm:prSet/>
      <dgm:spPr/>
      <dgm:t>
        <a:bodyPr/>
        <a:lstStyle/>
        <a:p>
          <a:endParaRPr lang="fr-FR"/>
        </a:p>
      </dgm:t>
    </dgm:pt>
    <dgm:pt modelId="{DD3F19B3-A10A-4BC9-A9E7-3BF7300506BE}" type="sibTrans" cxnId="{28ABD284-5817-4E1D-A769-CB08528877CA}">
      <dgm:prSet/>
      <dgm:spPr/>
      <dgm:t>
        <a:bodyPr/>
        <a:lstStyle/>
        <a:p>
          <a:endParaRPr lang="fr-FR"/>
        </a:p>
      </dgm:t>
    </dgm:pt>
    <dgm:pt modelId="{71C921BD-2DFB-4E16-8607-B994A8EB1400}">
      <dgm:prSet phldrT="[Texte]" custT="1"/>
      <dgm:spPr>
        <a:solidFill>
          <a:srgbClr val="92D050"/>
        </a:solidFill>
      </dgm:spPr>
      <dgm:t>
        <a:bodyPr/>
        <a:lstStyle/>
        <a:p>
          <a:r>
            <a:rPr lang="fr-FR" sz="1200" dirty="0" smtClean="0">
              <a:latin typeface="Arial" pitchFamily="34" charset="0"/>
              <a:cs typeface="Arial" pitchFamily="34" charset="0"/>
            </a:rPr>
            <a:t>Nouveaux risques émergents</a:t>
          </a:r>
          <a:endParaRPr lang="fr-FR" sz="1200" dirty="0">
            <a:latin typeface="Arial" pitchFamily="34" charset="0"/>
            <a:cs typeface="Arial" pitchFamily="34" charset="0"/>
          </a:endParaRPr>
        </a:p>
      </dgm:t>
    </dgm:pt>
    <dgm:pt modelId="{2A34AC60-ECF4-4240-8041-41D85AD64F2F}" type="parTrans" cxnId="{2AED05D9-B374-459D-A23D-15C4AD3455A0}">
      <dgm:prSet/>
      <dgm:spPr/>
      <dgm:t>
        <a:bodyPr/>
        <a:lstStyle/>
        <a:p>
          <a:endParaRPr lang="fr-FR"/>
        </a:p>
      </dgm:t>
    </dgm:pt>
    <dgm:pt modelId="{9D74E741-B20B-45FF-BC3B-863413EF7527}" type="sibTrans" cxnId="{2AED05D9-B374-459D-A23D-15C4AD3455A0}">
      <dgm:prSet/>
      <dgm:spPr/>
      <dgm:t>
        <a:bodyPr/>
        <a:lstStyle/>
        <a:p>
          <a:endParaRPr lang="fr-FR"/>
        </a:p>
      </dgm:t>
    </dgm:pt>
    <dgm:pt modelId="{302F4F0D-65F7-452C-A428-885F853DE426}">
      <dgm:prSet phldrT="[Texte]" custT="1"/>
      <dgm:spPr>
        <a:solidFill>
          <a:srgbClr val="92D050"/>
        </a:solidFill>
      </dgm:spPr>
      <dgm:t>
        <a:bodyPr/>
        <a:lstStyle/>
        <a:p>
          <a:r>
            <a:rPr lang="fr-FR" sz="1200" dirty="0" smtClean="0">
              <a:latin typeface="Arial" pitchFamily="34" charset="0"/>
              <a:cs typeface="Arial" pitchFamily="34" charset="0"/>
            </a:rPr>
            <a:t>Allongement de la vie professionnelle</a:t>
          </a:r>
          <a:endParaRPr lang="fr-FR" sz="1200" dirty="0">
            <a:latin typeface="Arial" pitchFamily="34" charset="0"/>
            <a:cs typeface="Arial" pitchFamily="34" charset="0"/>
          </a:endParaRPr>
        </a:p>
      </dgm:t>
    </dgm:pt>
    <dgm:pt modelId="{C51872C3-FBD1-44AB-8B33-A3319DA48181}" type="parTrans" cxnId="{534A282D-E781-4122-9949-F201B9A6D4A6}">
      <dgm:prSet/>
      <dgm:spPr/>
      <dgm:t>
        <a:bodyPr/>
        <a:lstStyle/>
        <a:p>
          <a:endParaRPr lang="fr-FR"/>
        </a:p>
      </dgm:t>
    </dgm:pt>
    <dgm:pt modelId="{704C1AD7-A783-4567-ABFD-9CCFEC98EA96}" type="sibTrans" cxnId="{534A282D-E781-4122-9949-F201B9A6D4A6}">
      <dgm:prSet/>
      <dgm:spPr/>
      <dgm:t>
        <a:bodyPr/>
        <a:lstStyle/>
        <a:p>
          <a:endParaRPr lang="fr-FR"/>
        </a:p>
      </dgm:t>
    </dgm:pt>
    <dgm:pt modelId="{538175CB-A409-4810-9949-CE3AB0DF22AE}">
      <dgm:prSet phldrT="[Texte]" custT="1"/>
      <dgm:spPr>
        <a:solidFill>
          <a:srgbClr val="92D050"/>
        </a:solidFill>
      </dgm:spPr>
      <dgm:t>
        <a:bodyPr/>
        <a:lstStyle/>
        <a:p>
          <a:endParaRPr lang="fr-FR" sz="1100" dirty="0">
            <a:latin typeface="Arial" pitchFamily="34" charset="0"/>
            <a:cs typeface="Arial" pitchFamily="34" charset="0"/>
          </a:endParaRPr>
        </a:p>
      </dgm:t>
    </dgm:pt>
    <dgm:pt modelId="{34B80F77-1DB4-492E-9926-048C56990AE3}" type="parTrans" cxnId="{82601F4C-82DA-4A13-9A65-775A45A2F59A}">
      <dgm:prSet/>
      <dgm:spPr/>
      <dgm:t>
        <a:bodyPr/>
        <a:lstStyle/>
        <a:p>
          <a:endParaRPr lang="fr-FR"/>
        </a:p>
      </dgm:t>
    </dgm:pt>
    <dgm:pt modelId="{1E74F141-D913-4D2D-8916-1EEAEF14AA11}" type="sibTrans" cxnId="{82601F4C-82DA-4A13-9A65-775A45A2F59A}">
      <dgm:prSet/>
      <dgm:spPr/>
      <dgm:t>
        <a:bodyPr/>
        <a:lstStyle/>
        <a:p>
          <a:endParaRPr lang="fr-FR"/>
        </a:p>
      </dgm:t>
    </dgm:pt>
    <dgm:pt modelId="{24789AAC-E4B8-40E3-81B6-F99C9454DC75}">
      <dgm:prSet phldrT="[Texte]" custT="1"/>
      <dgm:spPr>
        <a:solidFill>
          <a:srgbClr val="92D050"/>
        </a:solidFill>
      </dgm:spPr>
      <dgm:t>
        <a:bodyPr/>
        <a:lstStyle/>
        <a:p>
          <a:r>
            <a:rPr lang="fr-FR" sz="1200" dirty="0" smtClean="0">
              <a:latin typeface="Arial" pitchFamily="34" charset="0"/>
              <a:cs typeface="Arial" pitchFamily="34" charset="0"/>
            </a:rPr>
            <a:t>Reclassement et maintien dans l’emploi</a:t>
          </a:r>
          <a:endParaRPr lang="fr-FR" sz="1200" dirty="0">
            <a:latin typeface="Arial" pitchFamily="34" charset="0"/>
            <a:cs typeface="Arial" pitchFamily="34" charset="0"/>
          </a:endParaRPr>
        </a:p>
      </dgm:t>
    </dgm:pt>
    <dgm:pt modelId="{2A72B6C7-2DE0-43C1-B98A-956319A20753}" type="parTrans" cxnId="{3EA3FB1A-24AC-44EE-A813-D8775EC181BF}">
      <dgm:prSet/>
      <dgm:spPr/>
      <dgm:t>
        <a:bodyPr/>
        <a:lstStyle/>
        <a:p>
          <a:endParaRPr lang="fr-FR"/>
        </a:p>
      </dgm:t>
    </dgm:pt>
    <dgm:pt modelId="{443E8741-2E2D-468E-98C4-4393D664B87A}" type="sibTrans" cxnId="{3EA3FB1A-24AC-44EE-A813-D8775EC181BF}">
      <dgm:prSet/>
      <dgm:spPr/>
      <dgm:t>
        <a:bodyPr/>
        <a:lstStyle/>
        <a:p>
          <a:endParaRPr lang="fr-FR"/>
        </a:p>
      </dgm:t>
    </dgm:pt>
    <dgm:pt modelId="{A177CB09-A112-455C-8FC6-F869A5EA4FB5}">
      <dgm:prSet phldrT="[Texte]" custT="1"/>
      <dgm:spPr>
        <a:solidFill>
          <a:srgbClr val="92D050"/>
        </a:solidFill>
      </dgm:spPr>
      <dgm:t>
        <a:bodyPr/>
        <a:lstStyle/>
        <a:p>
          <a:r>
            <a:rPr lang="fr-FR" sz="1200" dirty="0" smtClean="0">
              <a:latin typeface="Arial" pitchFamily="34" charset="0"/>
              <a:cs typeface="Arial" pitchFamily="34" charset="0"/>
            </a:rPr>
            <a:t>Pénibilité</a:t>
          </a:r>
          <a:endParaRPr lang="fr-FR" sz="1200" dirty="0">
            <a:latin typeface="Arial" pitchFamily="34" charset="0"/>
            <a:cs typeface="Arial" pitchFamily="34" charset="0"/>
          </a:endParaRPr>
        </a:p>
      </dgm:t>
    </dgm:pt>
    <dgm:pt modelId="{EC9F4EEE-0C63-4B8E-BF59-B73F97A9B663}" type="parTrans" cxnId="{48CCE8BD-8211-4AD0-B46A-1FA2F17D1537}">
      <dgm:prSet/>
      <dgm:spPr/>
      <dgm:t>
        <a:bodyPr/>
        <a:lstStyle/>
        <a:p>
          <a:endParaRPr lang="fr-FR"/>
        </a:p>
      </dgm:t>
    </dgm:pt>
    <dgm:pt modelId="{1625390D-CFB7-4B4E-898D-2B4182ABD451}" type="sibTrans" cxnId="{48CCE8BD-8211-4AD0-B46A-1FA2F17D1537}">
      <dgm:prSet/>
      <dgm:spPr/>
      <dgm:t>
        <a:bodyPr/>
        <a:lstStyle/>
        <a:p>
          <a:endParaRPr lang="fr-FR"/>
        </a:p>
      </dgm:t>
    </dgm:pt>
    <dgm:pt modelId="{610DB1A8-ED54-475D-AA02-7DE3ABB4F82E}">
      <dgm:prSet phldrT="[Texte]" custT="1"/>
      <dgm:spPr>
        <a:solidFill>
          <a:srgbClr val="92D050"/>
        </a:solidFill>
      </dgm:spPr>
      <dgm:t>
        <a:bodyPr/>
        <a:lstStyle/>
        <a:p>
          <a:r>
            <a:rPr lang="fr-FR" sz="1200" dirty="0" err="1" smtClean="0">
              <a:latin typeface="Arial" pitchFamily="34" charset="0"/>
              <a:cs typeface="Arial" pitchFamily="34" charset="0"/>
            </a:rPr>
            <a:t>Sces</a:t>
          </a:r>
          <a:r>
            <a:rPr lang="fr-FR" sz="1200" dirty="0" smtClean="0">
              <a:latin typeface="Arial" pitchFamily="34" charset="0"/>
              <a:cs typeface="Arial" pitchFamily="34" charset="0"/>
            </a:rPr>
            <a:t> RH : manque de connaissances et de temps</a:t>
          </a:r>
        </a:p>
      </dgm:t>
    </dgm:pt>
    <dgm:pt modelId="{BD00BC80-514A-44AC-8B39-492B607F2278}" type="parTrans" cxnId="{ABCE40A0-2CF1-4A11-A227-5219A72EDC42}">
      <dgm:prSet/>
      <dgm:spPr/>
      <dgm:t>
        <a:bodyPr/>
        <a:lstStyle/>
        <a:p>
          <a:endParaRPr lang="fr-FR"/>
        </a:p>
      </dgm:t>
    </dgm:pt>
    <dgm:pt modelId="{3ED02513-35BF-457D-8A74-94357501B8B9}" type="sibTrans" cxnId="{ABCE40A0-2CF1-4A11-A227-5219A72EDC42}">
      <dgm:prSet/>
      <dgm:spPr/>
      <dgm:t>
        <a:bodyPr/>
        <a:lstStyle/>
        <a:p>
          <a:endParaRPr lang="fr-FR"/>
        </a:p>
      </dgm:t>
    </dgm:pt>
    <dgm:pt modelId="{36DE79F2-7FE1-4EDF-B71B-70060CEC2D16}">
      <dgm:prSet phldrT="[Texte]" custT="1"/>
      <dgm:spPr>
        <a:solidFill>
          <a:srgbClr val="92D050"/>
        </a:solidFill>
      </dgm:spPr>
      <dgm:t>
        <a:bodyPr/>
        <a:lstStyle/>
        <a:p>
          <a:r>
            <a:rPr lang="fr-FR" sz="1200" dirty="0" smtClean="0">
              <a:latin typeface="Arial" pitchFamily="34" charset="0"/>
              <a:cs typeface="Arial" pitchFamily="34" charset="0"/>
            </a:rPr>
            <a:t>Pas de service spécifique</a:t>
          </a:r>
        </a:p>
      </dgm:t>
    </dgm:pt>
    <dgm:pt modelId="{AA51194B-88A9-4095-A987-81B2FBEE3670}" type="parTrans" cxnId="{0CE9E655-4758-439E-A38C-2DC43EED53A6}">
      <dgm:prSet/>
      <dgm:spPr/>
      <dgm:t>
        <a:bodyPr/>
        <a:lstStyle/>
        <a:p>
          <a:endParaRPr lang="fr-FR"/>
        </a:p>
      </dgm:t>
    </dgm:pt>
    <dgm:pt modelId="{D01DF681-8C05-4FF7-8584-38197059FD12}" type="sibTrans" cxnId="{0CE9E655-4758-439E-A38C-2DC43EED53A6}">
      <dgm:prSet/>
      <dgm:spPr/>
      <dgm:t>
        <a:bodyPr/>
        <a:lstStyle/>
        <a:p>
          <a:endParaRPr lang="fr-FR"/>
        </a:p>
      </dgm:t>
    </dgm:pt>
    <dgm:pt modelId="{A2357961-E2D1-414D-8560-0D5ADF0F964D}">
      <dgm:prSet phldrT="[Texte]" custT="1"/>
      <dgm:spPr>
        <a:solidFill>
          <a:srgbClr val="92D050"/>
        </a:solidFill>
      </dgm:spPr>
      <dgm:t>
        <a:bodyPr/>
        <a:lstStyle/>
        <a:p>
          <a:r>
            <a:rPr lang="fr-FR" sz="1200" dirty="0" smtClean="0">
              <a:latin typeface="Arial" pitchFamily="34" charset="0"/>
              <a:cs typeface="Arial" pitchFamily="34" charset="0"/>
            </a:rPr>
            <a:t>Moyens variables (humains, financiers, techniques)</a:t>
          </a:r>
        </a:p>
      </dgm:t>
    </dgm:pt>
    <dgm:pt modelId="{DAC43997-FA2D-4A1C-BC37-4153BFDB7A33}" type="parTrans" cxnId="{5CACA88E-4F60-4A05-98B0-4048A6328522}">
      <dgm:prSet/>
      <dgm:spPr/>
      <dgm:t>
        <a:bodyPr/>
        <a:lstStyle/>
        <a:p>
          <a:endParaRPr lang="fr-FR"/>
        </a:p>
      </dgm:t>
    </dgm:pt>
    <dgm:pt modelId="{E3860A17-2F8D-4F21-8361-CF73A5C1B59C}" type="sibTrans" cxnId="{5CACA88E-4F60-4A05-98B0-4048A6328522}">
      <dgm:prSet/>
      <dgm:spPr/>
      <dgm:t>
        <a:bodyPr/>
        <a:lstStyle/>
        <a:p>
          <a:endParaRPr lang="fr-FR"/>
        </a:p>
      </dgm:t>
    </dgm:pt>
    <dgm:pt modelId="{01EC23B2-6DB6-4ECB-9FE6-94E9F542BD7A}">
      <dgm:prSet/>
      <dgm:spPr/>
      <dgm:t>
        <a:bodyPr/>
        <a:lstStyle/>
        <a:p>
          <a:endParaRPr lang="fr-FR"/>
        </a:p>
      </dgm:t>
    </dgm:pt>
    <dgm:pt modelId="{EB8AFC6B-588C-47C8-AA07-DDA143421C7C}" type="parTrans" cxnId="{8D9947EE-EED8-48D9-B06A-9478D788A68E}">
      <dgm:prSet/>
      <dgm:spPr/>
      <dgm:t>
        <a:bodyPr/>
        <a:lstStyle/>
        <a:p>
          <a:endParaRPr lang="fr-FR"/>
        </a:p>
      </dgm:t>
    </dgm:pt>
    <dgm:pt modelId="{6D023B04-C998-4667-9784-5F87DE823F75}" type="sibTrans" cxnId="{8D9947EE-EED8-48D9-B06A-9478D788A68E}">
      <dgm:prSet/>
      <dgm:spPr/>
      <dgm:t>
        <a:bodyPr/>
        <a:lstStyle/>
        <a:p>
          <a:endParaRPr lang="fr-FR"/>
        </a:p>
      </dgm:t>
    </dgm:pt>
    <dgm:pt modelId="{D8703EF6-5F3E-4473-8107-A618EAEBA1CA}">
      <dgm:prSet/>
      <dgm:spPr/>
      <dgm:t>
        <a:bodyPr/>
        <a:lstStyle/>
        <a:p>
          <a:endParaRPr lang="fr-FR"/>
        </a:p>
      </dgm:t>
    </dgm:pt>
    <dgm:pt modelId="{97E49C50-AECA-4493-875F-C1DC3F46DE99}" type="parTrans" cxnId="{DCFB6DB0-DEF8-48FD-BAD3-C48B6D44910B}">
      <dgm:prSet/>
      <dgm:spPr/>
      <dgm:t>
        <a:bodyPr/>
        <a:lstStyle/>
        <a:p>
          <a:endParaRPr lang="fr-FR"/>
        </a:p>
      </dgm:t>
    </dgm:pt>
    <dgm:pt modelId="{A24E501B-B855-4589-A359-058C80BCBA7B}" type="sibTrans" cxnId="{DCFB6DB0-DEF8-48FD-BAD3-C48B6D44910B}">
      <dgm:prSet/>
      <dgm:spPr/>
      <dgm:t>
        <a:bodyPr/>
        <a:lstStyle/>
        <a:p>
          <a:endParaRPr lang="fr-FR"/>
        </a:p>
      </dgm:t>
    </dgm:pt>
    <dgm:pt modelId="{3FB26D6C-F1FA-417F-8115-AF7BEE89C727}">
      <dgm:prSet phldrT="[Texte]" custT="1"/>
      <dgm:spPr>
        <a:solidFill>
          <a:srgbClr val="92D050"/>
        </a:solidFill>
      </dgm:spPr>
      <dgm:t>
        <a:bodyPr/>
        <a:lstStyle/>
        <a:p>
          <a:r>
            <a:rPr lang="fr-FR" sz="1400" b="1" dirty="0" smtClean="0">
              <a:latin typeface="Arial" pitchFamily="34" charset="0"/>
              <a:cs typeface="Arial" pitchFamily="34" charset="0"/>
            </a:rPr>
            <a:t>Points de vigilance :</a:t>
          </a:r>
          <a:endParaRPr lang="fr-FR" sz="1400" b="1" dirty="0">
            <a:latin typeface="Arial" pitchFamily="34" charset="0"/>
            <a:cs typeface="Arial" pitchFamily="34" charset="0"/>
          </a:endParaRPr>
        </a:p>
      </dgm:t>
    </dgm:pt>
    <dgm:pt modelId="{79943A9A-6639-428E-9BB5-313EC3009604}" type="parTrans" cxnId="{06425B67-8340-4079-A4E0-E7E9EA57D261}">
      <dgm:prSet/>
      <dgm:spPr/>
      <dgm:t>
        <a:bodyPr/>
        <a:lstStyle/>
        <a:p>
          <a:endParaRPr lang="fr-FR"/>
        </a:p>
      </dgm:t>
    </dgm:pt>
    <dgm:pt modelId="{3738155D-F54A-441E-897A-E2A31FDAABA5}" type="sibTrans" cxnId="{06425B67-8340-4079-A4E0-E7E9EA57D261}">
      <dgm:prSet/>
      <dgm:spPr/>
      <dgm:t>
        <a:bodyPr/>
        <a:lstStyle/>
        <a:p>
          <a:endParaRPr lang="fr-FR"/>
        </a:p>
      </dgm:t>
    </dgm:pt>
    <dgm:pt modelId="{D1554A69-9938-4F96-B405-00BC28F18BA4}">
      <dgm:prSet/>
      <dgm:spPr/>
      <dgm:t>
        <a:bodyPr/>
        <a:lstStyle/>
        <a:p>
          <a:endParaRPr lang="fr-FR" sz="1300" dirty="0">
            <a:latin typeface="Arial" pitchFamily="34" charset="0"/>
            <a:cs typeface="Arial" pitchFamily="34" charset="0"/>
          </a:endParaRPr>
        </a:p>
      </dgm:t>
    </dgm:pt>
    <dgm:pt modelId="{01EADB23-71AC-4DED-9F86-DDE149933280}" type="parTrans" cxnId="{9EB74D3D-38D9-4D93-840E-88C4170D7BA9}">
      <dgm:prSet/>
      <dgm:spPr/>
      <dgm:t>
        <a:bodyPr/>
        <a:lstStyle/>
        <a:p>
          <a:endParaRPr lang="fr-FR"/>
        </a:p>
      </dgm:t>
    </dgm:pt>
    <dgm:pt modelId="{391ED1E0-4909-41BD-845B-95B562CDFB5E}" type="sibTrans" cxnId="{9EB74D3D-38D9-4D93-840E-88C4170D7BA9}">
      <dgm:prSet/>
      <dgm:spPr/>
      <dgm:t>
        <a:bodyPr/>
        <a:lstStyle/>
        <a:p>
          <a:endParaRPr lang="fr-FR"/>
        </a:p>
      </dgm:t>
    </dgm:pt>
    <dgm:pt modelId="{943BA861-0D42-4789-BEC4-E2F0450D7330}">
      <dgm:prSet custT="1"/>
      <dgm:spPr/>
      <dgm:t>
        <a:bodyPr/>
        <a:lstStyle/>
        <a:p>
          <a:r>
            <a:rPr lang="fr-FR" sz="1200" dirty="0" smtClean="0">
              <a:latin typeface="Arial" pitchFamily="34" charset="0"/>
              <a:cs typeface="Arial" pitchFamily="34" charset="0"/>
            </a:rPr>
            <a:t>Rivalités</a:t>
          </a:r>
          <a:endParaRPr lang="fr-FR" sz="1200" dirty="0">
            <a:latin typeface="Arial" pitchFamily="34" charset="0"/>
            <a:cs typeface="Arial" pitchFamily="34" charset="0"/>
          </a:endParaRPr>
        </a:p>
      </dgm:t>
    </dgm:pt>
    <dgm:pt modelId="{E860E287-0339-4BC0-934A-B9A09A8D36CB}" type="parTrans" cxnId="{A8B21D3B-6986-494D-A676-E9E469027434}">
      <dgm:prSet/>
      <dgm:spPr/>
      <dgm:t>
        <a:bodyPr/>
        <a:lstStyle/>
        <a:p>
          <a:endParaRPr lang="fr-FR"/>
        </a:p>
      </dgm:t>
    </dgm:pt>
    <dgm:pt modelId="{2211854C-AA67-4C01-B037-5501789E8455}" type="sibTrans" cxnId="{A8B21D3B-6986-494D-A676-E9E469027434}">
      <dgm:prSet/>
      <dgm:spPr/>
      <dgm:t>
        <a:bodyPr/>
        <a:lstStyle/>
        <a:p>
          <a:endParaRPr lang="fr-FR"/>
        </a:p>
      </dgm:t>
    </dgm:pt>
    <dgm:pt modelId="{32B17CDF-8F0B-4627-9729-C740931B422B}">
      <dgm:prSet custT="1"/>
      <dgm:spPr/>
      <dgm:t>
        <a:bodyPr/>
        <a:lstStyle/>
        <a:p>
          <a:r>
            <a:rPr lang="fr-FR" sz="1200" dirty="0" smtClean="0">
              <a:latin typeface="Arial" pitchFamily="34" charset="0"/>
              <a:cs typeface="Arial" pitchFamily="34" charset="0"/>
            </a:rPr>
            <a:t>Copier/coller</a:t>
          </a:r>
          <a:endParaRPr lang="fr-FR" sz="1200" dirty="0">
            <a:latin typeface="Arial" pitchFamily="34" charset="0"/>
            <a:cs typeface="Arial" pitchFamily="34" charset="0"/>
          </a:endParaRPr>
        </a:p>
      </dgm:t>
    </dgm:pt>
    <dgm:pt modelId="{335A830E-1859-4E29-9A30-23DAA8B68D1D}" type="parTrans" cxnId="{A8653429-F44F-4005-95D0-B7FCBAE197A4}">
      <dgm:prSet/>
      <dgm:spPr/>
      <dgm:t>
        <a:bodyPr/>
        <a:lstStyle/>
        <a:p>
          <a:endParaRPr lang="fr-FR"/>
        </a:p>
      </dgm:t>
    </dgm:pt>
    <dgm:pt modelId="{F67350C4-1EF9-4E14-99BA-58DFD0BA01DC}" type="sibTrans" cxnId="{A8653429-F44F-4005-95D0-B7FCBAE197A4}">
      <dgm:prSet/>
      <dgm:spPr/>
      <dgm:t>
        <a:bodyPr/>
        <a:lstStyle/>
        <a:p>
          <a:endParaRPr lang="fr-FR"/>
        </a:p>
      </dgm:t>
    </dgm:pt>
    <dgm:pt modelId="{FDC8E9F3-FA3A-4FC9-AE8B-EC4845F0FDAF}">
      <dgm:prSet custT="1"/>
      <dgm:spPr/>
      <dgm:t>
        <a:bodyPr/>
        <a:lstStyle/>
        <a:p>
          <a:r>
            <a:rPr lang="fr-FR" sz="1200" dirty="0" smtClean="0">
              <a:latin typeface="Arial" pitchFamily="34" charset="0"/>
              <a:cs typeface="Arial" pitchFamily="34" charset="0"/>
            </a:rPr>
            <a:t>Champ d’intervention</a:t>
          </a:r>
          <a:endParaRPr lang="fr-FR" sz="1200" dirty="0">
            <a:latin typeface="Arial" pitchFamily="34" charset="0"/>
            <a:cs typeface="Arial" pitchFamily="34" charset="0"/>
          </a:endParaRPr>
        </a:p>
      </dgm:t>
    </dgm:pt>
    <dgm:pt modelId="{A6CD0B1D-073A-479B-BDC2-ABDECA0AD19D}" type="parTrans" cxnId="{86E8B7C6-F803-4C65-9097-B8A9E9984DC4}">
      <dgm:prSet/>
      <dgm:spPr/>
      <dgm:t>
        <a:bodyPr/>
        <a:lstStyle/>
        <a:p>
          <a:endParaRPr lang="fr-FR"/>
        </a:p>
      </dgm:t>
    </dgm:pt>
    <dgm:pt modelId="{774FF477-FF42-4B60-864B-9BBC2569F11A}" type="sibTrans" cxnId="{86E8B7C6-F803-4C65-9097-B8A9E9984DC4}">
      <dgm:prSet/>
      <dgm:spPr/>
      <dgm:t>
        <a:bodyPr/>
        <a:lstStyle/>
        <a:p>
          <a:endParaRPr lang="fr-FR"/>
        </a:p>
      </dgm:t>
    </dgm:pt>
    <dgm:pt modelId="{ED7DE542-73E6-496E-8CB8-42472A2C30DE}">
      <dgm:prSet phldrT="[Texte]" custT="1"/>
      <dgm:spPr>
        <a:solidFill>
          <a:srgbClr val="92D050"/>
        </a:solidFill>
      </dgm:spPr>
      <dgm:t>
        <a:bodyPr/>
        <a:lstStyle/>
        <a:p>
          <a:pPr defTabSz="622300">
            <a:lnSpc>
              <a:spcPct val="90000"/>
            </a:lnSpc>
            <a:spcBef>
              <a:spcPct val="0"/>
            </a:spcBef>
            <a:spcAft>
              <a:spcPct val="35000"/>
            </a:spcAft>
          </a:pPr>
          <a:r>
            <a:rPr lang="fr-FR" sz="1200" dirty="0" smtClean="0">
              <a:latin typeface="Arial" pitchFamily="34" charset="0"/>
              <a:cs typeface="Arial" pitchFamily="34" charset="0"/>
            </a:rPr>
            <a:t>Evolution des représentations</a:t>
          </a:r>
          <a:endParaRPr lang="fr-FR" sz="1400" dirty="0">
            <a:latin typeface="Arial" pitchFamily="34" charset="0"/>
            <a:cs typeface="Arial" pitchFamily="34" charset="0"/>
          </a:endParaRPr>
        </a:p>
      </dgm:t>
    </dgm:pt>
    <dgm:pt modelId="{E9166A48-319B-4A12-83B4-A9F92E824AA3}" type="parTrans" cxnId="{FA78975F-E179-4B22-804A-6F47B8EB774D}">
      <dgm:prSet/>
      <dgm:spPr/>
      <dgm:t>
        <a:bodyPr/>
        <a:lstStyle/>
        <a:p>
          <a:endParaRPr lang="fr-FR"/>
        </a:p>
      </dgm:t>
    </dgm:pt>
    <dgm:pt modelId="{F5596792-2888-4A24-8B7F-000ED6D25F83}" type="sibTrans" cxnId="{FA78975F-E179-4B22-804A-6F47B8EB774D}">
      <dgm:prSet/>
      <dgm:spPr/>
      <dgm:t>
        <a:bodyPr/>
        <a:lstStyle/>
        <a:p>
          <a:endParaRPr lang="fr-FR"/>
        </a:p>
      </dgm:t>
    </dgm:pt>
    <dgm:pt modelId="{E2AB667B-EF1E-4C4B-BE4A-B297FAD84D92}">
      <dgm:prSet phldrT="[Texte]" custT="1"/>
      <dgm:spPr>
        <a:solidFill>
          <a:srgbClr val="92D050"/>
        </a:solidFill>
      </dgm:spPr>
      <dgm:t>
        <a:bodyPr/>
        <a:lstStyle/>
        <a:p>
          <a:pPr defTabSz="622300">
            <a:lnSpc>
              <a:spcPct val="90000"/>
            </a:lnSpc>
            <a:spcBef>
              <a:spcPct val="0"/>
            </a:spcBef>
            <a:spcAft>
              <a:spcPct val="35000"/>
            </a:spcAft>
          </a:pPr>
          <a:r>
            <a:rPr lang="fr-FR" sz="1200" dirty="0" smtClean="0">
              <a:latin typeface="Arial" pitchFamily="34" charset="0"/>
              <a:cs typeface="Arial" pitchFamily="34" charset="0"/>
            </a:rPr>
            <a:t>Travail de terrain</a:t>
          </a:r>
          <a:endParaRPr lang="fr-FR" sz="1400" dirty="0">
            <a:latin typeface="Arial" pitchFamily="34" charset="0"/>
            <a:cs typeface="Arial" pitchFamily="34" charset="0"/>
          </a:endParaRPr>
        </a:p>
      </dgm:t>
    </dgm:pt>
    <dgm:pt modelId="{F32E6953-5CF5-4A83-97E9-99C41DCB3ACD}" type="parTrans" cxnId="{B1DBECB8-E2EC-4AAB-B86F-AC383D3A53E5}">
      <dgm:prSet/>
      <dgm:spPr/>
      <dgm:t>
        <a:bodyPr/>
        <a:lstStyle/>
        <a:p>
          <a:endParaRPr lang="fr-FR"/>
        </a:p>
      </dgm:t>
    </dgm:pt>
    <dgm:pt modelId="{1E6CA663-AC80-4749-9DC0-B916D64E2382}" type="sibTrans" cxnId="{B1DBECB8-E2EC-4AAB-B86F-AC383D3A53E5}">
      <dgm:prSet/>
      <dgm:spPr/>
      <dgm:t>
        <a:bodyPr/>
        <a:lstStyle/>
        <a:p>
          <a:endParaRPr lang="fr-FR"/>
        </a:p>
      </dgm:t>
    </dgm:pt>
    <dgm:pt modelId="{FCD9468B-9DE1-4CEC-B1EB-16F2E98D777E}">
      <dgm:prSet phldrT="[Texte]" custT="1"/>
      <dgm:spPr>
        <a:solidFill>
          <a:srgbClr val="92D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200" dirty="0" smtClean="0">
              <a:latin typeface="Arial" pitchFamily="34" charset="0"/>
              <a:cs typeface="Arial" pitchFamily="34" charset="0"/>
            </a:rPr>
            <a:t>Démarche participative</a:t>
          </a:r>
          <a:endParaRPr lang="fr-FR" sz="1400" dirty="0">
            <a:latin typeface="Arial" pitchFamily="34" charset="0"/>
            <a:cs typeface="Arial" pitchFamily="34" charset="0"/>
          </a:endParaRPr>
        </a:p>
      </dgm:t>
    </dgm:pt>
    <dgm:pt modelId="{3054E757-9A79-4A50-BCE5-64C2BACB6EAC}" type="parTrans" cxnId="{59BBB9C0-399B-46F8-8C76-0C24E77E2C47}">
      <dgm:prSet/>
      <dgm:spPr/>
      <dgm:t>
        <a:bodyPr/>
        <a:lstStyle/>
        <a:p>
          <a:endParaRPr lang="fr-FR"/>
        </a:p>
      </dgm:t>
    </dgm:pt>
    <dgm:pt modelId="{09AD0A07-7F71-4802-8A1A-9553ADBC427C}" type="sibTrans" cxnId="{59BBB9C0-399B-46F8-8C76-0C24E77E2C47}">
      <dgm:prSet/>
      <dgm:spPr/>
      <dgm:t>
        <a:bodyPr/>
        <a:lstStyle/>
        <a:p>
          <a:endParaRPr lang="fr-FR"/>
        </a:p>
      </dgm:t>
    </dgm:pt>
    <dgm:pt modelId="{D272081C-F41D-4E5C-B7F3-2A28F04DD07D}">
      <dgm:prSet phldrT="[Texte]" custT="1"/>
      <dgm:spPr>
        <a:solidFill>
          <a:srgbClr val="92D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200" dirty="0" smtClean="0">
              <a:latin typeface="Arial" pitchFamily="34" charset="0"/>
              <a:cs typeface="Arial" pitchFamily="34" charset="0"/>
            </a:rPr>
            <a:t>Des économies</a:t>
          </a:r>
        </a:p>
        <a:p>
          <a:pPr defTabSz="622300">
            <a:lnSpc>
              <a:spcPct val="90000"/>
            </a:lnSpc>
            <a:spcBef>
              <a:spcPct val="0"/>
            </a:spcBef>
            <a:spcAft>
              <a:spcPct val="35000"/>
            </a:spcAft>
          </a:pPr>
          <a:endParaRPr lang="fr-FR" sz="1400" dirty="0">
            <a:latin typeface="Arial" pitchFamily="34" charset="0"/>
            <a:cs typeface="Arial" pitchFamily="34" charset="0"/>
          </a:endParaRPr>
        </a:p>
      </dgm:t>
    </dgm:pt>
    <dgm:pt modelId="{3FA7590E-C86C-46DE-BD28-48318B9DFD47}" type="parTrans" cxnId="{38484A3E-4765-4A73-8C5D-594D9C1B8C21}">
      <dgm:prSet/>
      <dgm:spPr/>
      <dgm:t>
        <a:bodyPr/>
        <a:lstStyle/>
        <a:p>
          <a:endParaRPr lang="fr-FR"/>
        </a:p>
      </dgm:t>
    </dgm:pt>
    <dgm:pt modelId="{5E658F81-6113-4C1D-8075-AF90F899B973}" type="sibTrans" cxnId="{38484A3E-4765-4A73-8C5D-594D9C1B8C21}">
      <dgm:prSet/>
      <dgm:spPr/>
      <dgm:t>
        <a:bodyPr/>
        <a:lstStyle/>
        <a:p>
          <a:endParaRPr lang="fr-FR"/>
        </a:p>
      </dgm:t>
    </dgm:pt>
    <dgm:pt modelId="{42F2C722-2972-4874-8E46-0BBE338F3619}" type="pres">
      <dgm:prSet presAssocID="{4332B16A-0173-44EC-BFBC-616F61FB39A8}" presName="cycle" presStyleCnt="0">
        <dgm:presLayoutVars>
          <dgm:chMax val="1"/>
          <dgm:dir/>
          <dgm:animLvl val="ctr"/>
          <dgm:resizeHandles val="exact"/>
        </dgm:presLayoutVars>
      </dgm:prSet>
      <dgm:spPr/>
    </dgm:pt>
    <dgm:pt modelId="{6D7321C4-2819-4ABE-A76C-0A2584354C7E}" type="pres">
      <dgm:prSet presAssocID="{73DC1C5B-1A09-4CCF-8439-C7EE7F1108C1}" presName="centerShape" presStyleLbl="node0" presStyleIdx="0" presStyleCnt="1" custLinFactNeighborX="1272" custLinFactNeighborY="-19969"/>
      <dgm:spPr/>
    </dgm:pt>
    <dgm:pt modelId="{A38448E2-4293-423A-8A4A-5A9A61BD8E8F}" type="pres">
      <dgm:prSet presAssocID="{F80BB5BD-8F98-4B2B-A672-1F52B6FC77F6}" presName="parTrans" presStyleLbl="bgSibTrans2D1" presStyleIdx="0" presStyleCnt="4"/>
      <dgm:spPr/>
    </dgm:pt>
    <dgm:pt modelId="{32D5A318-9AA0-4BD7-B37B-0D0043A1C163}" type="pres">
      <dgm:prSet presAssocID="{1F281580-8C0A-4D28-AAE3-285FF328696B}" presName="node" presStyleLbl="node1" presStyleIdx="0" presStyleCnt="4" custScaleX="110954" custScaleY="146029" custRadScaleRad="125287" custRadScaleInc="53385">
        <dgm:presLayoutVars>
          <dgm:bulletEnabled val="1"/>
        </dgm:presLayoutVars>
      </dgm:prSet>
      <dgm:spPr/>
      <dgm:t>
        <a:bodyPr/>
        <a:lstStyle/>
        <a:p>
          <a:endParaRPr lang="fr-FR"/>
        </a:p>
      </dgm:t>
    </dgm:pt>
    <dgm:pt modelId="{980BE56E-D8C8-4E46-B801-0994AFFCB56D}" type="pres">
      <dgm:prSet presAssocID="{B2C02D00-E2EB-48F6-B155-87572668C039}" presName="parTrans" presStyleLbl="bgSibTrans2D1" presStyleIdx="1" presStyleCnt="4" custLinFactNeighborX="6523" custLinFactNeighborY="-20750"/>
      <dgm:spPr/>
    </dgm:pt>
    <dgm:pt modelId="{396BDB68-FF26-4B7C-BA32-2CA93F0D5EDB}" type="pres">
      <dgm:prSet presAssocID="{49FD0A1C-B26D-46A0-8A5B-34E8F079A602}" presName="node" presStyleLbl="node1" presStyleIdx="1" presStyleCnt="4" custScaleX="111965" custRadScaleRad="95212" custRadScaleInc="-160318">
        <dgm:presLayoutVars>
          <dgm:bulletEnabled val="1"/>
        </dgm:presLayoutVars>
      </dgm:prSet>
      <dgm:spPr/>
      <dgm:t>
        <a:bodyPr/>
        <a:lstStyle/>
        <a:p>
          <a:endParaRPr lang="fr-FR"/>
        </a:p>
      </dgm:t>
    </dgm:pt>
    <dgm:pt modelId="{70B795AD-A8E2-4FFA-9E96-181AB467F8C8}" type="pres">
      <dgm:prSet presAssocID="{79943A9A-6639-428E-9BB5-313EC3009604}" presName="parTrans" presStyleLbl="bgSibTrans2D1" presStyleIdx="2" presStyleCnt="4" custScaleX="89099" custScaleY="100224" custLinFactNeighborX="-18125" custLinFactNeighborY="-6397"/>
      <dgm:spPr/>
    </dgm:pt>
    <dgm:pt modelId="{88B1E179-2945-420F-8AF1-29E6FD720AD2}" type="pres">
      <dgm:prSet presAssocID="{3FB26D6C-F1FA-417F-8115-AF7BEE89C727}" presName="node" presStyleLbl="node1" presStyleIdx="2" presStyleCnt="4" custRadScaleRad="95976" custRadScaleInc="150450">
        <dgm:presLayoutVars>
          <dgm:bulletEnabled val="1"/>
        </dgm:presLayoutVars>
      </dgm:prSet>
      <dgm:spPr/>
      <dgm:t>
        <a:bodyPr/>
        <a:lstStyle/>
        <a:p>
          <a:endParaRPr lang="fr-FR"/>
        </a:p>
      </dgm:t>
    </dgm:pt>
    <dgm:pt modelId="{97D91B91-BF10-4C04-B06C-BBA054193781}" type="pres">
      <dgm:prSet presAssocID="{648681DB-7253-41F3-A1DF-98F7FEB15D46}" presName="parTrans" presStyleLbl="bgSibTrans2D1" presStyleIdx="3" presStyleCnt="4" custScaleX="112741" custScaleY="101343"/>
      <dgm:spPr/>
    </dgm:pt>
    <dgm:pt modelId="{328D700A-22DC-4E30-BA08-A95BBEF74168}" type="pres">
      <dgm:prSet presAssocID="{1DFFC6C8-D709-4132-9DCF-C252D733D467}" presName="node" presStyleLbl="node1" presStyleIdx="3" presStyleCnt="4" custScaleY="127102" custRadScaleRad="125761" custRadScaleInc="-60171">
        <dgm:presLayoutVars>
          <dgm:bulletEnabled val="1"/>
        </dgm:presLayoutVars>
      </dgm:prSet>
      <dgm:spPr/>
      <dgm:t>
        <a:bodyPr/>
        <a:lstStyle/>
        <a:p>
          <a:endParaRPr lang="fr-FR"/>
        </a:p>
      </dgm:t>
    </dgm:pt>
  </dgm:ptLst>
  <dgm:cxnLst>
    <dgm:cxn modelId="{ABCE40A0-2CF1-4A11-A227-5219A72EDC42}" srcId="{1DFFC6C8-D709-4132-9DCF-C252D733D467}" destId="{610DB1A8-ED54-475D-AA02-7DE3ABB4F82E}" srcOrd="0" destOrd="0" parTransId="{BD00BC80-514A-44AC-8B39-492B607F2278}" sibTransId="{3ED02513-35BF-457D-8A74-94357501B8B9}"/>
    <dgm:cxn modelId="{61EB6238-4A22-48F1-B1A3-BA9DFF17B969}" srcId="{73DC1C5B-1A09-4CCF-8439-C7EE7F1108C1}" destId="{1F281580-8C0A-4D28-AAE3-285FF328696B}" srcOrd="0" destOrd="0" parTransId="{F80BB5BD-8F98-4B2B-A672-1F52B6FC77F6}" sibTransId="{6A25E9BF-7206-4518-83A7-C2DFCCAEC9F7}"/>
    <dgm:cxn modelId="{95376ED0-E4C5-4A8A-B744-790A5E119E0E}" type="presOf" srcId="{D1554A69-9938-4F96-B405-00BC28F18BA4}" destId="{88B1E179-2945-420F-8AF1-29E6FD720AD2}" srcOrd="0" destOrd="4" presId="urn:microsoft.com/office/officeart/2005/8/layout/radial4"/>
    <dgm:cxn modelId="{0B9A5603-B1A5-416A-9844-F7C86CB9F7F4}" type="presOf" srcId="{A177CB09-A112-455C-8FC6-F869A5EA4FB5}" destId="{32D5A318-9AA0-4BD7-B37B-0D0043A1C163}" srcOrd="0" destOrd="6" presId="urn:microsoft.com/office/officeart/2005/8/layout/radial4"/>
    <dgm:cxn modelId="{BDA30BCB-92D6-4622-B2B2-56B22E7D076E}" type="presOf" srcId="{36DE79F2-7FE1-4EDF-B71B-70060CEC2D16}" destId="{328D700A-22DC-4E30-BA08-A95BBEF74168}" srcOrd="0" destOrd="2" presId="urn:microsoft.com/office/officeart/2005/8/layout/radial4"/>
    <dgm:cxn modelId="{88FD6AB3-814C-4A7F-936B-858254341457}" type="presOf" srcId="{FCD9468B-9DE1-4CEC-B1EB-16F2E98D777E}" destId="{396BDB68-FF26-4B7C-BA32-2CA93F0D5EDB}" srcOrd="0" destOrd="3" presId="urn:microsoft.com/office/officeart/2005/8/layout/radial4"/>
    <dgm:cxn modelId="{B9D49F48-6598-4438-AEFB-5351B07E0144}" type="presOf" srcId="{79943A9A-6639-428E-9BB5-313EC3009604}" destId="{70B795AD-A8E2-4FFA-9E96-181AB467F8C8}" srcOrd="0" destOrd="0" presId="urn:microsoft.com/office/officeart/2005/8/layout/radial4"/>
    <dgm:cxn modelId="{C783A850-5244-4F18-AE11-5203E2B8E49B}" type="presOf" srcId="{F80BB5BD-8F98-4B2B-A672-1F52B6FC77F6}" destId="{A38448E2-4293-423A-8A4A-5A9A61BD8E8F}" srcOrd="0" destOrd="0" presId="urn:microsoft.com/office/officeart/2005/8/layout/radial4"/>
    <dgm:cxn modelId="{32689617-FB89-4BEE-A5CB-FB67C09796DF}" srcId="{4332B16A-0173-44EC-BFBC-616F61FB39A8}" destId="{73DC1C5B-1A09-4CCF-8439-C7EE7F1108C1}" srcOrd="0" destOrd="0" parTransId="{56F8FADD-5B3A-4479-BB92-6DA521681304}" sibTransId="{9FAF1F03-5ED5-4EED-8C62-95A1195BD5C9}"/>
    <dgm:cxn modelId="{824F8791-460A-4C4E-B047-0E08AEB09B16}" type="presOf" srcId="{E2AB667B-EF1E-4C4B-BE4A-B297FAD84D92}" destId="{396BDB68-FF26-4B7C-BA32-2CA93F0D5EDB}" srcOrd="0" destOrd="2" presId="urn:microsoft.com/office/officeart/2005/8/layout/radial4"/>
    <dgm:cxn modelId="{B0F1F10C-9B2C-434B-BB3C-8E0BEB14A2BA}" type="presOf" srcId="{943BA861-0D42-4789-BEC4-E2F0450D7330}" destId="{88B1E179-2945-420F-8AF1-29E6FD720AD2}" srcOrd="0" destOrd="1" presId="urn:microsoft.com/office/officeart/2005/8/layout/radial4"/>
    <dgm:cxn modelId="{534A282D-E781-4122-9949-F201B9A6D4A6}" srcId="{1F281580-8C0A-4D28-AAE3-285FF328696B}" destId="{302F4F0D-65F7-452C-A428-885F853DE426}" srcOrd="3" destOrd="0" parTransId="{C51872C3-FBD1-44AB-8B33-A3319DA48181}" sibTransId="{704C1AD7-A783-4567-ABFD-9CCFEC98EA96}"/>
    <dgm:cxn modelId="{28ABD284-5817-4E1D-A769-CB08528877CA}" srcId="{1F281580-8C0A-4D28-AAE3-285FF328696B}" destId="{4478E0BF-1658-4670-A5B7-E227A448BE21}" srcOrd="1" destOrd="0" parTransId="{1D258E9C-681B-4836-8144-849578D8B639}" sibTransId="{DD3F19B3-A10A-4BC9-A9E7-3BF7300506BE}"/>
    <dgm:cxn modelId="{06425B67-8340-4079-A4E0-E7E9EA57D261}" srcId="{73DC1C5B-1A09-4CCF-8439-C7EE7F1108C1}" destId="{3FB26D6C-F1FA-417F-8115-AF7BEE89C727}" srcOrd="2" destOrd="0" parTransId="{79943A9A-6639-428E-9BB5-313EC3009604}" sibTransId="{3738155D-F54A-441E-897A-E2A31FDAABA5}"/>
    <dgm:cxn modelId="{0CE9E655-4758-439E-A38C-2DC43EED53A6}" srcId="{1DFFC6C8-D709-4132-9DCF-C252D733D467}" destId="{36DE79F2-7FE1-4EDF-B71B-70060CEC2D16}" srcOrd="1" destOrd="0" parTransId="{AA51194B-88A9-4095-A987-81B2FBEE3670}" sibTransId="{D01DF681-8C05-4FF7-8584-38197059FD12}"/>
    <dgm:cxn modelId="{23D35490-1431-4AFA-ADAB-AC332DCCC600}" type="presOf" srcId="{49FD0A1C-B26D-46A0-8A5B-34E8F079A602}" destId="{396BDB68-FF26-4B7C-BA32-2CA93F0D5EDB}" srcOrd="0" destOrd="0" presId="urn:microsoft.com/office/officeart/2005/8/layout/radial4"/>
    <dgm:cxn modelId="{DDDF1AC2-9689-46F7-9858-1745804F7E9A}" type="presOf" srcId="{4332B16A-0173-44EC-BFBC-616F61FB39A8}" destId="{42F2C722-2972-4874-8E46-0BBE338F3619}" srcOrd="0" destOrd="0" presId="urn:microsoft.com/office/officeart/2005/8/layout/radial4"/>
    <dgm:cxn modelId="{6E88350F-8A66-4DDF-B24B-0314BC175E75}" type="presOf" srcId="{71C921BD-2DFB-4E16-8607-B994A8EB1400}" destId="{32D5A318-9AA0-4BD7-B37B-0D0043A1C163}" srcOrd="0" destOrd="3" presId="urn:microsoft.com/office/officeart/2005/8/layout/radial4"/>
    <dgm:cxn modelId="{C1F34120-7F6A-41EF-89B7-5515C1D66322}" type="presOf" srcId="{610DB1A8-ED54-475D-AA02-7DE3ABB4F82E}" destId="{328D700A-22DC-4E30-BA08-A95BBEF74168}" srcOrd="0" destOrd="1" presId="urn:microsoft.com/office/officeart/2005/8/layout/radial4"/>
    <dgm:cxn modelId="{FA78975F-E179-4B22-804A-6F47B8EB774D}" srcId="{49FD0A1C-B26D-46A0-8A5B-34E8F079A602}" destId="{ED7DE542-73E6-496E-8CB8-42472A2C30DE}" srcOrd="0" destOrd="0" parTransId="{E9166A48-319B-4A12-83B4-A9F92E824AA3}" sibTransId="{F5596792-2888-4A24-8B7F-000ED6D25F83}"/>
    <dgm:cxn modelId="{D52921C5-F3EA-4807-8512-4803D002C4F3}" type="presOf" srcId="{B2C02D00-E2EB-48F6-B155-87572668C039}" destId="{980BE56E-D8C8-4E46-B801-0994AFFCB56D}" srcOrd="0" destOrd="0" presId="urn:microsoft.com/office/officeart/2005/8/layout/radial4"/>
    <dgm:cxn modelId="{7AC128B0-D239-4D0E-847E-03A8C2CBC2BB}" type="presOf" srcId="{648681DB-7253-41F3-A1DF-98F7FEB15D46}" destId="{97D91B91-BF10-4C04-B06C-BBA054193781}" srcOrd="0" destOrd="0" presId="urn:microsoft.com/office/officeart/2005/8/layout/radial4"/>
    <dgm:cxn modelId="{394C140A-5272-4AA4-8D2C-8391BD6AE8A1}" type="presOf" srcId="{32B17CDF-8F0B-4627-9729-C740931B422B}" destId="{88B1E179-2945-420F-8AF1-29E6FD720AD2}" srcOrd="0" destOrd="2" presId="urn:microsoft.com/office/officeart/2005/8/layout/radial4"/>
    <dgm:cxn modelId="{24F93C67-F78E-4E45-8D01-D89323A9DCAC}" type="presOf" srcId="{D272081C-F41D-4E5C-B7F3-2A28F04DD07D}" destId="{396BDB68-FF26-4B7C-BA32-2CA93F0D5EDB}" srcOrd="0" destOrd="4" presId="urn:microsoft.com/office/officeart/2005/8/layout/radial4"/>
    <dgm:cxn modelId="{9B6BF387-3900-46F6-9F0E-A81FD3266B54}" type="presOf" srcId="{A2357961-E2D1-414D-8560-0D5ADF0F964D}" destId="{328D700A-22DC-4E30-BA08-A95BBEF74168}" srcOrd="0" destOrd="3" presId="urn:microsoft.com/office/officeart/2005/8/layout/radial4"/>
    <dgm:cxn modelId="{46A9AB90-DADD-4D0D-B039-AAF3EACC5623}" type="presOf" srcId="{6314BAF9-7F6E-41C0-98FE-4C5F940B6203}" destId="{32D5A318-9AA0-4BD7-B37B-0D0043A1C163}" srcOrd="0" destOrd="1" presId="urn:microsoft.com/office/officeart/2005/8/layout/radial4"/>
    <dgm:cxn modelId="{8D9947EE-EED8-48D9-B06A-9478D788A68E}" srcId="{4332B16A-0173-44EC-BFBC-616F61FB39A8}" destId="{01EC23B2-6DB6-4ECB-9FE6-94E9F542BD7A}" srcOrd="1" destOrd="0" parTransId="{EB8AFC6B-588C-47C8-AA07-DDA143421C7C}" sibTransId="{6D023B04-C998-4667-9784-5F87DE823F75}"/>
    <dgm:cxn modelId="{C9C2F6CF-C77E-4992-A4E1-DBD980C99103}" srcId="{1F281580-8C0A-4D28-AAE3-285FF328696B}" destId="{6314BAF9-7F6E-41C0-98FE-4C5F940B6203}" srcOrd="0" destOrd="0" parTransId="{2EE65B8B-1AEA-4092-90DF-19D15EEC3017}" sibTransId="{66E26D79-7718-4E07-B8D4-77B856BF8F7E}"/>
    <dgm:cxn modelId="{2AED05D9-B374-459D-A23D-15C4AD3455A0}" srcId="{1F281580-8C0A-4D28-AAE3-285FF328696B}" destId="{71C921BD-2DFB-4E16-8607-B994A8EB1400}" srcOrd="2" destOrd="0" parTransId="{2A34AC60-ECF4-4240-8041-41D85AD64F2F}" sibTransId="{9D74E741-B20B-45FF-BC3B-863413EF7527}"/>
    <dgm:cxn modelId="{9333E665-BFCB-4D00-AE79-05FEDF16B43B}" type="presOf" srcId="{ED7DE542-73E6-496E-8CB8-42472A2C30DE}" destId="{396BDB68-FF26-4B7C-BA32-2CA93F0D5EDB}" srcOrd="0" destOrd="1" presId="urn:microsoft.com/office/officeart/2005/8/layout/radial4"/>
    <dgm:cxn modelId="{D2F65440-0412-466F-8B4D-AC21A7556EA6}" type="presOf" srcId="{1DFFC6C8-D709-4132-9DCF-C252D733D467}" destId="{328D700A-22DC-4E30-BA08-A95BBEF74168}" srcOrd="0" destOrd="0" presId="urn:microsoft.com/office/officeart/2005/8/layout/radial4"/>
    <dgm:cxn modelId="{3EA3FB1A-24AC-44EE-A813-D8775EC181BF}" srcId="{1F281580-8C0A-4D28-AAE3-285FF328696B}" destId="{24789AAC-E4B8-40E3-81B6-F99C9454DC75}" srcOrd="4" destOrd="0" parTransId="{2A72B6C7-2DE0-43C1-B98A-956319A20753}" sibTransId="{443E8741-2E2D-468E-98C4-4393D664B87A}"/>
    <dgm:cxn modelId="{5813C915-81A9-4F4A-8EBE-41CD131CBFFB}" type="presOf" srcId="{302F4F0D-65F7-452C-A428-885F853DE426}" destId="{32D5A318-9AA0-4BD7-B37B-0D0043A1C163}" srcOrd="0" destOrd="4" presId="urn:microsoft.com/office/officeart/2005/8/layout/radial4"/>
    <dgm:cxn modelId="{4C3E7D08-90D7-4748-9FD2-18069ED03393}" type="presOf" srcId="{4478E0BF-1658-4670-A5B7-E227A448BE21}" destId="{32D5A318-9AA0-4BD7-B37B-0D0043A1C163}" srcOrd="0" destOrd="2" presId="urn:microsoft.com/office/officeart/2005/8/layout/radial4"/>
    <dgm:cxn modelId="{A8B21D3B-6986-494D-A676-E9E469027434}" srcId="{3FB26D6C-F1FA-417F-8115-AF7BEE89C727}" destId="{943BA861-0D42-4789-BEC4-E2F0450D7330}" srcOrd="0" destOrd="0" parTransId="{E860E287-0339-4BC0-934A-B9A09A8D36CB}" sibTransId="{2211854C-AA67-4C01-B037-5501789E8455}"/>
    <dgm:cxn modelId="{86E8B7C6-F803-4C65-9097-B8A9E9984DC4}" srcId="{3FB26D6C-F1FA-417F-8115-AF7BEE89C727}" destId="{FDC8E9F3-FA3A-4FC9-AE8B-EC4845F0FDAF}" srcOrd="2" destOrd="0" parTransId="{A6CD0B1D-073A-479B-BDC2-ABDECA0AD19D}" sibTransId="{774FF477-FF42-4B60-864B-9BBC2569F11A}"/>
    <dgm:cxn modelId="{61E6DB65-E237-4533-A574-353A1833F8DA}" srcId="{73DC1C5B-1A09-4CCF-8439-C7EE7F1108C1}" destId="{49FD0A1C-B26D-46A0-8A5B-34E8F079A602}" srcOrd="1" destOrd="0" parTransId="{B2C02D00-E2EB-48F6-B155-87572668C039}" sibTransId="{504A208C-C5FA-4553-94AD-3AEFC7704630}"/>
    <dgm:cxn modelId="{B1DBECB8-E2EC-4AAB-B86F-AC383D3A53E5}" srcId="{49FD0A1C-B26D-46A0-8A5B-34E8F079A602}" destId="{E2AB667B-EF1E-4C4B-BE4A-B297FAD84D92}" srcOrd="1" destOrd="0" parTransId="{F32E6953-5CF5-4A83-97E9-99C41DCB3ACD}" sibTransId="{1E6CA663-AC80-4749-9DC0-B916D64E2382}"/>
    <dgm:cxn modelId="{E34353DF-7909-442D-B7D8-59A2BC204B74}" srcId="{73DC1C5B-1A09-4CCF-8439-C7EE7F1108C1}" destId="{1DFFC6C8-D709-4132-9DCF-C252D733D467}" srcOrd="3" destOrd="0" parTransId="{648681DB-7253-41F3-A1DF-98F7FEB15D46}" sibTransId="{72A6F72E-9C62-4501-9DE7-93C9BEC2ACAC}"/>
    <dgm:cxn modelId="{48CCE8BD-8211-4AD0-B46A-1FA2F17D1537}" srcId="{1F281580-8C0A-4D28-AAE3-285FF328696B}" destId="{A177CB09-A112-455C-8FC6-F869A5EA4FB5}" srcOrd="5" destOrd="0" parTransId="{EC9F4EEE-0C63-4B8E-BF59-B73F97A9B663}" sibTransId="{1625390D-CFB7-4B4E-898D-2B4182ABD451}"/>
    <dgm:cxn modelId="{64443407-1A7A-4792-B594-C445FD5A8A2B}" type="presOf" srcId="{73DC1C5B-1A09-4CCF-8439-C7EE7F1108C1}" destId="{6D7321C4-2819-4ABE-A76C-0A2584354C7E}" srcOrd="0" destOrd="0" presId="urn:microsoft.com/office/officeart/2005/8/layout/radial4"/>
    <dgm:cxn modelId="{38484A3E-4765-4A73-8C5D-594D9C1B8C21}" srcId="{49FD0A1C-B26D-46A0-8A5B-34E8F079A602}" destId="{D272081C-F41D-4E5C-B7F3-2A28F04DD07D}" srcOrd="3" destOrd="0" parTransId="{3FA7590E-C86C-46DE-BD28-48318B9DFD47}" sibTransId="{5E658F81-6113-4C1D-8075-AF90F899B973}"/>
    <dgm:cxn modelId="{BDA3384E-4802-4D20-85B2-85DAE844EFD1}" type="presOf" srcId="{1F281580-8C0A-4D28-AAE3-285FF328696B}" destId="{32D5A318-9AA0-4BD7-B37B-0D0043A1C163}" srcOrd="0" destOrd="0" presId="urn:microsoft.com/office/officeart/2005/8/layout/radial4"/>
    <dgm:cxn modelId="{C80A746E-8CB8-4011-A2BE-E284EE4276CC}" type="presOf" srcId="{538175CB-A409-4810-9949-CE3AB0DF22AE}" destId="{32D5A318-9AA0-4BD7-B37B-0D0043A1C163}" srcOrd="0" destOrd="7" presId="urn:microsoft.com/office/officeart/2005/8/layout/radial4"/>
    <dgm:cxn modelId="{5CACA88E-4F60-4A05-98B0-4048A6328522}" srcId="{1DFFC6C8-D709-4132-9DCF-C252D733D467}" destId="{A2357961-E2D1-414D-8560-0D5ADF0F964D}" srcOrd="2" destOrd="0" parTransId="{DAC43997-FA2D-4A1C-BC37-4153BFDB7A33}" sibTransId="{E3860A17-2F8D-4F21-8361-CF73A5C1B59C}"/>
    <dgm:cxn modelId="{9EB74D3D-38D9-4D93-840E-88C4170D7BA9}" srcId="{3FB26D6C-F1FA-417F-8115-AF7BEE89C727}" destId="{D1554A69-9938-4F96-B405-00BC28F18BA4}" srcOrd="3" destOrd="0" parTransId="{01EADB23-71AC-4DED-9F86-DDE149933280}" sibTransId="{391ED1E0-4909-41BD-845B-95B562CDFB5E}"/>
    <dgm:cxn modelId="{78B27C90-F13A-486A-9304-F44566C62448}" type="presOf" srcId="{24789AAC-E4B8-40E3-81B6-F99C9454DC75}" destId="{32D5A318-9AA0-4BD7-B37B-0D0043A1C163}" srcOrd="0" destOrd="5" presId="urn:microsoft.com/office/officeart/2005/8/layout/radial4"/>
    <dgm:cxn modelId="{DCFB6DB0-DEF8-48FD-BAD3-C48B6D44910B}" srcId="{4332B16A-0173-44EC-BFBC-616F61FB39A8}" destId="{D8703EF6-5F3E-4473-8107-A618EAEBA1CA}" srcOrd="2" destOrd="0" parTransId="{97E49C50-AECA-4493-875F-C1DC3F46DE99}" sibTransId="{A24E501B-B855-4589-A359-058C80BCBA7B}"/>
    <dgm:cxn modelId="{59BBB9C0-399B-46F8-8C76-0C24E77E2C47}" srcId="{49FD0A1C-B26D-46A0-8A5B-34E8F079A602}" destId="{FCD9468B-9DE1-4CEC-B1EB-16F2E98D777E}" srcOrd="2" destOrd="0" parTransId="{3054E757-9A79-4A50-BCE5-64C2BACB6EAC}" sibTransId="{09AD0A07-7F71-4802-8A1A-9553ADBC427C}"/>
    <dgm:cxn modelId="{744BD581-CCC3-4B24-8F36-08DFF3A29C42}" type="presOf" srcId="{FDC8E9F3-FA3A-4FC9-AE8B-EC4845F0FDAF}" destId="{88B1E179-2945-420F-8AF1-29E6FD720AD2}" srcOrd="0" destOrd="3" presId="urn:microsoft.com/office/officeart/2005/8/layout/radial4"/>
    <dgm:cxn modelId="{A8653429-F44F-4005-95D0-B7FCBAE197A4}" srcId="{3FB26D6C-F1FA-417F-8115-AF7BEE89C727}" destId="{32B17CDF-8F0B-4627-9729-C740931B422B}" srcOrd="1" destOrd="0" parTransId="{335A830E-1859-4E29-9A30-23DAA8B68D1D}" sibTransId="{F67350C4-1EF9-4E14-99BA-58DFD0BA01DC}"/>
    <dgm:cxn modelId="{82601F4C-82DA-4A13-9A65-775A45A2F59A}" srcId="{1F281580-8C0A-4D28-AAE3-285FF328696B}" destId="{538175CB-A409-4810-9949-CE3AB0DF22AE}" srcOrd="6" destOrd="0" parTransId="{34B80F77-1DB4-492E-9926-048C56990AE3}" sibTransId="{1E74F141-D913-4D2D-8916-1EEAEF14AA11}"/>
    <dgm:cxn modelId="{3A9EC931-F663-42E4-A765-6E4A185CECD1}" type="presOf" srcId="{3FB26D6C-F1FA-417F-8115-AF7BEE89C727}" destId="{88B1E179-2945-420F-8AF1-29E6FD720AD2}" srcOrd="0" destOrd="0" presId="urn:microsoft.com/office/officeart/2005/8/layout/radial4"/>
    <dgm:cxn modelId="{83B37E7F-3052-4A6D-9707-980C48AC56FB}" type="presParOf" srcId="{42F2C722-2972-4874-8E46-0BBE338F3619}" destId="{6D7321C4-2819-4ABE-A76C-0A2584354C7E}" srcOrd="0" destOrd="0" presId="urn:microsoft.com/office/officeart/2005/8/layout/radial4"/>
    <dgm:cxn modelId="{5AB2D545-6971-4C95-870F-8ECED3AD38F3}" type="presParOf" srcId="{42F2C722-2972-4874-8E46-0BBE338F3619}" destId="{A38448E2-4293-423A-8A4A-5A9A61BD8E8F}" srcOrd="1" destOrd="0" presId="urn:microsoft.com/office/officeart/2005/8/layout/radial4"/>
    <dgm:cxn modelId="{921F5A7F-BE6E-4CC3-9F15-3AF03A4B2949}" type="presParOf" srcId="{42F2C722-2972-4874-8E46-0BBE338F3619}" destId="{32D5A318-9AA0-4BD7-B37B-0D0043A1C163}" srcOrd="2" destOrd="0" presId="urn:microsoft.com/office/officeart/2005/8/layout/radial4"/>
    <dgm:cxn modelId="{7E44AFDE-1A2E-46A2-A674-46F9310FE3CD}" type="presParOf" srcId="{42F2C722-2972-4874-8E46-0BBE338F3619}" destId="{980BE56E-D8C8-4E46-B801-0994AFFCB56D}" srcOrd="3" destOrd="0" presId="urn:microsoft.com/office/officeart/2005/8/layout/radial4"/>
    <dgm:cxn modelId="{90C25F6B-4858-4FDC-9310-42FFFA8A8671}" type="presParOf" srcId="{42F2C722-2972-4874-8E46-0BBE338F3619}" destId="{396BDB68-FF26-4B7C-BA32-2CA93F0D5EDB}" srcOrd="4" destOrd="0" presId="urn:microsoft.com/office/officeart/2005/8/layout/radial4"/>
    <dgm:cxn modelId="{41FD0C3D-D994-464B-BD55-867514101B94}" type="presParOf" srcId="{42F2C722-2972-4874-8E46-0BBE338F3619}" destId="{70B795AD-A8E2-4FFA-9E96-181AB467F8C8}" srcOrd="5" destOrd="0" presId="urn:microsoft.com/office/officeart/2005/8/layout/radial4"/>
    <dgm:cxn modelId="{F7D40A62-4972-412E-B737-E59EB5386741}" type="presParOf" srcId="{42F2C722-2972-4874-8E46-0BBE338F3619}" destId="{88B1E179-2945-420F-8AF1-29E6FD720AD2}" srcOrd="6" destOrd="0" presId="urn:microsoft.com/office/officeart/2005/8/layout/radial4"/>
    <dgm:cxn modelId="{D732A9FB-62AE-470D-A4BB-2AE9233AFAAB}" type="presParOf" srcId="{42F2C722-2972-4874-8E46-0BBE338F3619}" destId="{97D91B91-BF10-4C04-B06C-BBA054193781}" srcOrd="7" destOrd="0" presId="urn:microsoft.com/office/officeart/2005/8/layout/radial4"/>
    <dgm:cxn modelId="{AF4F85DF-AFE8-43E2-85A5-59C36CA881CC}" type="presParOf" srcId="{42F2C722-2972-4874-8E46-0BBE338F3619}" destId="{328D700A-22DC-4E30-BA08-A95BBEF74168}" srcOrd="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1AE2D-A99F-46F4-BBC9-7AE5FF661B39}">
      <dsp:nvSpPr>
        <dsp:cNvPr id="0" name=""/>
        <dsp:cNvSpPr/>
      </dsp:nvSpPr>
      <dsp:spPr>
        <a:xfrm>
          <a:off x="361756" y="0"/>
          <a:ext cx="7171148" cy="4481968"/>
        </a:xfrm>
        <a:prstGeom prst="swooshArrow">
          <a:avLst>
            <a:gd name="adj1" fmla="val 25000"/>
            <a:gd name="adj2" fmla="val 25000"/>
          </a:avLst>
        </a:prstGeom>
        <a:solidFill>
          <a:srgbClr val="92D050"/>
        </a:solidFill>
        <a:ln>
          <a:noFill/>
        </a:ln>
        <a:effectLst/>
      </dsp:spPr>
      <dsp:style>
        <a:lnRef idx="0">
          <a:scrgbClr r="0" g="0" b="0"/>
        </a:lnRef>
        <a:fillRef idx="1">
          <a:scrgbClr r="0" g="0" b="0"/>
        </a:fillRef>
        <a:effectRef idx="0">
          <a:scrgbClr r="0" g="0" b="0"/>
        </a:effectRef>
        <a:fontRef idx="minor"/>
      </dsp:style>
    </dsp:sp>
    <dsp:sp modelId="{794AEEB9-7ADA-452F-A75C-99659B35B8E4}">
      <dsp:nvSpPr>
        <dsp:cNvPr id="0" name=""/>
        <dsp:cNvSpPr/>
      </dsp:nvSpPr>
      <dsp:spPr>
        <a:xfrm>
          <a:off x="1068114" y="3332791"/>
          <a:ext cx="164936" cy="164936"/>
        </a:xfrm>
        <a:prstGeom prst="ellipse">
          <a:avLst/>
        </a:prstGeom>
        <a:solidFill>
          <a:srgbClr val="C24E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DF0FBE-C779-4678-83F8-ED4E7F35AD8F}">
      <dsp:nvSpPr>
        <dsp:cNvPr id="0" name=""/>
        <dsp:cNvSpPr/>
      </dsp:nvSpPr>
      <dsp:spPr>
        <a:xfrm>
          <a:off x="0" y="2448267"/>
          <a:ext cx="1548907" cy="65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396" tIns="0" rIns="0" bIns="0" numCol="1" spcCol="1270" anchor="t" anchorCtr="0">
          <a:noAutofit/>
        </a:bodyPr>
        <a:lstStyle/>
        <a:p>
          <a:pPr lvl="0" algn="l" defTabSz="800100">
            <a:lnSpc>
              <a:spcPct val="90000"/>
            </a:lnSpc>
            <a:spcBef>
              <a:spcPct val="0"/>
            </a:spcBef>
            <a:spcAft>
              <a:spcPct val="35000"/>
            </a:spcAft>
          </a:pPr>
          <a:r>
            <a:rPr lang="fr-FR" sz="1800" b="1" kern="1200" dirty="0" smtClean="0"/>
            <a:t>Moyens et temps alloués limités</a:t>
          </a:r>
          <a:endParaRPr lang="fr-FR" sz="1800" b="1" kern="1200" dirty="0"/>
        </a:p>
      </dsp:txBody>
      <dsp:txXfrm>
        <a:off x="0" y="2448267"/>
        <a:ext cx="1548907" cy="651374"/>
      </dsp:txXfrm>
    </dsp:sp>
    <dsp:sp modelId="{3ED763E1-053A-438C-945A-9D7965D906C8}">
      <dsp:nvSpPr>
        <dsp:cNvPr id="0" name=""/>
        <dsp:cNvSpPr/>
      </dsp:nvSpPr>
      <dsp:spPr>
        <a:xfrm>
          <a:off x="1960922" y="2474942"/>
          <a:ext cx="258161" cy="258161"/>
        </a:xfrm>
        <a:prstGeom prst="ellipse">
          <a:avLst/>
        </a:prstGeom>
        <a:solidFill>
          <a:srgbClr val="C24E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786A04-A975-4899-B508-2674D727CD6D}">
      <dsp:nvSpPr>
        <dsp:cNvPr id="0" name=""/>
        <dsp:cNvSpPr/>
      </dsp:nvSpPr>
      <dsp:spPr>
        <a:xfrm>
          <a:off x="1979783" y="2923151"/>
          <a:ext cx="1410850" cy="605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94" tIns="0" rIns="0" bIns="0" numCol="1" spcCol="1270" anchor="t" anchorCtr="0">
          <a:noAutofit/>
        </a:bodyPr>
        <a:lstStyle/>
        <a:p>
          <a:pPr lvl="0" algn="l" defTabSz="800100">
            <a:lnSpc>
              <a:spcPct val="90000"/>
            </a:lnSpc>
            <a:spcBef>
              <a:spcPct val="0"/>
            </a:spcBef>
            <a:spcAft>
              <a:spcPct val="35000"/>
            </a:spcAft>
          </a:pPr>
          <a:r>
            <a:rPr lang="fr-FR" sz="1800" b="1" kern="1200" dirty="0" smtClean="0"/>
            <a:t>Dossier de subvention FNP</a:t>
          </a:r>
          <a:endParaRPr lang="fr-FR" sz="1800" b="1" kern="1200" dirty="0"/>
        </a:p>
      </dsp:txBody>
      <dsp:txXfrm>
        <a:off x="1979783" y="2923151"/>
        <a:ext cx="1410850" cy="605242"/>
      </dsp:txXfrm>
    </dsp:sp>
    <dsp:sp modelId="{B872AD46-FD87-4A75-A800-5483FD64633B}">
      <dsp:nvSpPr>
        <dsp:cNvPr id="0" name=""/>
        <dsp:cNvSpPr/>
      </dsp:nvSpPr>
      <dsp:spPr>
        <a:xfrm>
          <a:off x="3108306" y="1790994"/>
          <a:ext cx="344215" cy="344215"/>
        </a:xfrm>
        <a:prstGeom prst="ellipse">
          <a:avLst/>
        </a:prstGeom>
        <a:solidFill>
          <a:srgbClr val="C24E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C8DA5-0238-4D12-855B-33F2E04B5A84}">
      <dsp:nvSpPr>
        <dsp:cNvPr id="0" name=""/>
        <dsp:cNvSpPr/>
      </dsp:nvSpPr>
      <dsp:spPr>
        <a:xfrm>
          <a:off x="1801790" y="1050302"/>
          <a:ext cx="1757706" cy="738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2" tIns="0" rIns="0" bIns="0" numCol="1" spcCol="1270" anchor="t" anchorCtr="0">
          <a:noAutofit/>
        </a:bodyPr>
        <a:lstStyle/>
        <a:p>
          <a:pPr lvl="0" algn="l" defTabSz="800100">
            <a:lnSpc>
              <a:spcPct val="90000"/>
            </a:lnSpc>
            <a:spcBef>
              <a:spcPct val="0"/>
            </a:spcBef>
            <a:spcAft>
              <a:spcPct val="35000"/>
            </a:spcAft>
          </a:pPr>
          <a:r>
            <a:rPr lang="fr-FR" sz="1800" b="1" kern="1200" baseline="0" dirty="0" smtClean="0"/>
            <a:t>Signature des conventions</a:t>
          </a:r>
          <a:endParaRPr lang="fr-FR" sz="1800" b="1" kern="1200" baseline="0" dirty="0"/>
        </a:p>
      </dsp:txBody>
      <dsp:txXfrm>
        <a:off x="1801790" y="1050302"/>
        <a:ext cx="1757706" cy="738002"/>
      </dsp:txXfrm>
    </dsp:sp>
    <dsp:sp modelId="{41FF94AD-1FF4-4B29-8588-C62C458A3F2A}">
      <dsp:nvSpPr>
        <dsp:cNvPr id="0" name=""/>
        <dsp:cNvSpPr/>
      </dsp:nvSpPr>
      <dsp:spPr>
        <a:xfrm>
          <a:off x="4442140" y="1256743"/>
          <a:ext cx="444611" cy="444611"/>
        </a:xfrm>
        <a:prstGeom prst="ellipse">
          <a:avLst/>
        </a:prstGeom>
        <a:solidFill>
          <a:srgbClr val="C24E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848BEA-4AAE-4CE3-906B-035E12E36AF3}">
      <dsp:nvSpPr>
        <dsp:cNvPr id="0" name=""/>
        <dsp:cNvSpPr/>
      </dsp:nvSpPr>
      <dsp:spPr>
        <a:xfrm>
          <a:off x="4427740" y="1982128"/>
          <a:ext cx="1434229" cy="1573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590" tIns="0" rIns="0" bIns="0" numCol="1" spcCol="1270" anchor="t" anchorCtr="0">
          <a:noAutofit/>
        </a:bodyPr>
        <a:lstStyle/>
        <a:p>
          <a:pPr lvl="0" algn="l" defTabSz="800100">
            <a:lnSpc>
              <a:spcPct val="90000"/>
            </a:lnSpc>
            <a:spcBef>
              <a:spcPct val="0"/>
            </a:spcBef>
            <a:spcAft>
              <a:spcPct val="35000"/>
            </a:spcAft>
          </a:pPr>
          <a:r>
            <a:rPr lang="fr-FR" sz="1800" b="1" kern="1200" dirty="0" smtClean="0"/>
            <a:t>Création du service commun</a:t>
          </a:r>
          <a:endParaRPr lang="fr-FR" sz="1800" b="1" kern="1200" dirty="0"/>
        </a:p>
      </dsp:txBody>
      <dsp:txXfrm>
        <a:off x="4427740" y="1982128"/>
        <a:ext cx="1434229" cy="1573349"/>
      </dsp:txXfrm>
    </dsp:sp>
    <dsp:sp modelId="{1BED2724-9A31-4384-B4FC-28183E24134D}">
      <dsp:nvSpPr>
        <dsp:cNvPr id="0" name=""/>
        <dsp:cNvSpPr/>
      </dsp:nvSpPr>
      <dsp:spPr>
        <a:xfrm>
          <a:off x="5815415" y="899979"/>
          <a:ext cx="566520" cy="566520"/>
        </a:xfrm>
        <a:prstGeom prst="ellipse">
          <a:avLst/>
        </a:prstGeom>
        <a:solidFill>
          <a:srgbClr val="C24E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D454F-2674-4203-A83A-31508B693037}">
      <dsp:nvSpPr>
        <dsp:cNvPr id="0" name=""/>
        <dsp:cNvSpPr/>
      </dsp:nvSpPr>
      <dsp:spPr>
        <a:xfrm>
          <a:off x="6208803" y="720065"/>
          <a:ext cx="1931233" cy="82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188" tIns="0" rIns="0" bIns="0" numCol="1" spcCol="1270" anchor="t" anchorCtr="0">
          <a:noAutofit/>
        </a:bodyPr>
        <a:lstStyle/>
        <a:p>
          <a:pPr lvl="0" algn="l" defTabSz="800100">
            <a:lnSpc>
              <a:spcPct val="90000"/>
            </a:lnSpc>
            <a:spcBef>
              <a:spcPct val="0"/>
            </a:spcBef>
            <a:spcAft>
              <a:spcPct val="35000"/>
            </a:spcAft>
          </a:pPr>
          <a:r>
            <a:rPr lang="fr-FR" sz="1800" b="1" kern="1200" dirty="0" smtClean="0"/>
            <a:t>Vers une culture de la santé et la sécurité au travail</a:t>
          </a:r>
          <a:endParaRPr lang="fr-FR" sz="1800" b="1" kern="1200" dirty="0"/>
        </a:p>
      </dsp:txBody>
      <dsp:txXfrm>
        <a:off x="6208803" y="720065"/>
        <a:ext cx="1931233" cy="823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0DFC4-2190-4B43-9787-D8187947D322}">
      <dsp:nvSpPr>
        <dsp:cNvPr id="0" name=""/>
        <dsp:cNvSpPr/>
      </dsp:nvSpPr>
      <dsp:spPr>
        <a:xfrm>
          <a:off x="2257129" y="1087622"/>
          <a:ext cx="1595357" cy="164870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fr-FR" sz="6500" kern="1200" dirty="0"/>
        </a:p>
      </dsp:txBody>
      <dsp:txXfrm>
        <a:off x="2490764" y="1329069"/>
        <a:ext cx="1128087" cy="1165807"/>
      </dsp:txXfrm>
    </dsp:sp>
    <dsp:sp modelId="{2156E920-3DBB-49AA-9E1E-8CDDE6CC3E3C}">
      <dsp:nvSpPr>
        <dsp:cNvPr id="0" name=""/>
        <dsp:cNvSpPr/>
      </dsp:nvSpPr>
      <dsp:spPr>
        <a:xfrm rot="11737341">
          <a:off x="1709148" y="1433799"/>
          <a:ext cx="551921" cy="4690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2E714C-94EA-4AEB-95C8-425081045ED1}">
      <dsp:nvSpPr>
        <dsp:cNvPr id="0" name=""/>
        <dsp:cNvSpPr/>
      </dsp:nvSpPr>
      <dsp:spPr>
        <a:xfrm>
          <a:off x="666985" y="1145007"/>
          <a:ext cx="1062591" cy="495668"/>
        </a:xfrm>
        <a:prstGeom prst="roundRect">
          <a:avLst>
            <a:gd name="adj" fmla="val 10000"/>
          </a:avLst>
        </a:prstGeom>
        <a:solidFill>
          <a:srgbClr val="C24E97"/>
        </a:solidFill>
        <a:ln w="25400" cap="flat" cmpd="sng" algn="ctr">
          <a:solidFill>
            <a:srgbClr val="C24E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bg1"/>
              </a:solidFill>
            </a:rPr>
            <a:t>COTECH</a:t>
          </a:r>
          <a:endParaRPr lang="fr-FR" sz="2000" b="1" kern="1200" dirty="0">
            <a:solidFill>
              <a:schemeClr val="bg1"/>
            </a:solidFill>
          </a:endParaRPr>
        </a:p>
      </dsp:txBody>
      <dsp:txXfrm>
        <a:off x="681503" y="1159525"/>
        <a:ext cx="1033555" cy="466632"/>
      </dsp:txXfrm>
    </dsp:sp>
    <dsp:sp modelId="{1E3C2E47-3077-4455-8576-8DBCEB377772}">
      <dsp:nvSpPr>
        <dsp:cNvPr id="0" name=""/>
        <dsp:cNvSpPr/>
      </dsp:nvSpPr>
      <dsp:spPr>
        <a:xfrm rot="16243505">
          <a:off x="2815017" y="636494"/>
          <a:ext cx="449916" cy="4671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6A3148-7E65-472A-BA0B-FF1D1A214D04}">
      <dsp:nvSpPr>
        <dsp:cNvPr id="0" name=""/>
        <dsp:cNvSpPr/>
      </dsp:nvSpPr>
      <dsp:spPr>
        <a:xfrm>
          <a:off x="2527414" y="192763"/>
          <a:ext cx="1092285" cy="475454"/>
        </a:xfrm>
        <a:prstGeom prst="roundRect">
          <a:avLst>
            <a:gd name="adj" fmla="val 10000"/>
          </a:avLst>
        </a:prstGeom>
        <a:solidFill>
          <a:srgbClr val="C24E97"/>
        </a:solidFill>
        <a:ln w="25400" cap="flat" cmpd="sng" algn="ctr">
          <a:solidFill>
            <a:srgbClr val="C24E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FR" sz="2000" b="1" kern="1200" dirty="0" smtClean="0"/>
            <a:t>COPIL</a:t>
          </a:r>
          <a:endParaRPr lang="fr-FR" sz="2000" b="1" kern="1200" dirty="0"/>
        </a:p>
      </dsp:txBody>
      <dsp:txXfrm>
        <a:off x="2541340" y="206689"/>
        <a:ext cx="1064433" cy="447602"/>
      </dsp:txXfrm>
    </dsp:sp>
    <dsp:sp modelId="{5AE4F895-8D87-46E9-A14E-310A6F2BF52B}">
      <dsp:nvSpPr>
        <dsp:cNvPr id="0" name=""/>
        <dsp:cNvSpPr/>
      </dsp:nvSpPr>
      <dsp:spPr>
        <a:xfrm rot="20652642">
          <a:off x="3870842" y="1427129"/>
          <a:ext cx="498515" cy="4690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59ECFF-BF41-40C1-B45E-1288FF4B2CB0}">
      <dsp:nvSpPr>
        <dsp:cNvPr id="0" name=""/>
        <dsp:cNvSpPr/>
      </dsp:nvSpPr>
      <dsp:spPr>
        <a:xfrm>
          <a:off x="4352365" y="1129496"/>
          <a:ext cx="1076648" cy="526691"/>
        </a:xfrm>
        <a:prstGeom prst="roundRect">
          <a:avLst>
            <a:gd name="adj" fmla="val 10000"/>
          </a:avLst>
        </a:prstGeom>
        <a:solidFill>
          <a:srgbClr val="C24E97"/>
        </a:solidFill>
        <a:ln w="25400" cap="flat" cmpd="sng" algn="ctr">
          <a:solidFill>
            <a:srgbClr val="C24E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FR" sz="2000" b="1" kern="1200" dirty="0" smtClean="0"/>
            <a:t>CHSCT</a:t>
          </a:r>
          <a:endParaRPr lang="fr-FR" sz="2000" b="1" kern="1200" dirty="0"/>
        </a:p>
      </dsp:txBody>
      <dsp:txXfrm>
        <a:off x="4367791" y="1144922"/>
        <a:ext cx="1045796" cy="495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321C4-2819-4ABE-A76C-0A2584354C7E}">
      <dsp:nvSpPr>
        <dsp:cNvPr id="0" name=""/>
        <dsp:cNvSpPr/>
      </dsp:nvSpPr>
      <dsp:spPr>
        <a:xfrm>
          <a:off x="3246614" y="1457599"/>
          <a:ext cx="2295865" cy="229586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fr-FR" sz="1100" kern="1200" dirty="0">
            <a:latin typeface="Arial" pitchFamily="34" charset="0"/>
            <a:cs typeface="Arial" pitchFamily="34" charset="0"/>
          </a:endParaRPr>
        </a:p>
      </dsp:txBody>
      <dsp:txXfrm>
        <a:off x="3582836" y="1793821"/>
        <a:ext cx="1623421" cy="1623421"/>
      </dsp:txXfrm>
    </dsp:sp>
    <dsp:sp modelId="{A38448E2-4293-423A-8A4A-5A9A61BD8E8F}">
      <dsp:nvSpPr>
        <dsp:cNvPr id="0" name=""/>
        <dsp:cNvSpPr/>
      </dsp:nvSpPr>
      <dsp:spPr>
        <a:xfrm rot="12086884">
          <a:off x="1075250" y="1408004"/>
          <a:ext cx="2207709" cy="6543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D5A318-9AA0-4BD7-B37B-0D0043A1C163}">
      <dsp:nvSpPr>
        <dsp:cNvPr id="0" name=""/>
        <dsp:cNvSpPr/>
      </dsp:nvSpPr>
      <dsp:spPr>
        <a:xfrm>
          <a:off x="-58300" y="57533"/>
          <a:ext cx="2419986" cy="254799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fr-FR" sz="1400" b="1" kern="1200" dirty="0" smtClean="0">
              <a:latin typeface="Arial" pitchFamily="34" charset="0"/>
              <a:cs typeface="Arial" pitchFamily="34" charset="0"/>
            </a:rPr>
            <a:t>Evolution FPT :</a:t>
          </a:r>
          <a:endParaRPr lang="fr-FR" sz="1400" b="1"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fr-FR" sz="1200" kern="1200" dirty="0" smtClean="0">
              <a:latin typeface="Arial" pitchFamily="34" charset="0"/>
              <a:cs typeface="Arial" pitchFamily="34" charset="0"/>
            </a:rPr>
            <a:t>Diminution des budgets</a:t>
          </a:r>
          <a:endParaRPr lang="fr-FR"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fr-FR" sz="1200" kern="1200" dirty="0" smtClean="0">
              <a:latin typeface="Arial" pitchFamily="34" charset="0"/>
              <a:cs typeface="Arial" pitchFamily="34" charset="0"/>
            </a:rPr>
            <a:t>Evolution réglementation</a:t>
          </a:r>
          <a:endParaRPr lang="fr-FR"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fr-FR" sz="1200" kern="1200" dirty="0" smtClean="0">
              <a:latin typeface="Arial" pitchFamily="34" charset="0"/>
              <a:cs typeface="Arial" pitchFamily="34" charset="0"/>
            </a:rPr>
            <a:t>Nouveaux risques émergents</a:t>
          </a:r>
          <a:endParaRPr lang="fr-FR"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fr-FR" sz="1200" kern="1200" dirty="0" smtClean="0">
              <a:latin typeface="Arial" pitchFamily="34" charset="0"/>
              <a:cs typeface="Arial" pitchFamily="34" charset="0"/>
            </a:rPr>
            <a:t>Allongement de la vie professionnelle</a:t>
          </a:r>
          <a:endParaRPr lang="fr-FR"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fr-FR" sz="1200" kern="1200" dirty="0" smtClean="0">
              <a:latin typeface="Arial" pitchFamily="34" charset="0"/>
              <a:cs typeface="Arial" pitchFamily="34" charset="0"/>
            </a:rPr>
            <a:t>Reclassement et maintien dans l’emploi</a:t>
          </a:r>
          <a:endParaRPr lang="fr-FR"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fr-FR" sz="1200" kern="1200" dirty="0" smtClean="0">
              <a:latin typeface="Arial" pitchFamily="34" charset="0"/>
              <a:cs typeface="Arial" pitchFamily="34" charset="0"/>
            </a:rPr>
            <a:t>Pénibilité</a:t>
          </a:r>
          <a:endParaRPr lang="fr-FR" sz="1200"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endParaRPr lang="fr-FR" sz="1100" kern="1200" dirty="0">
            <a:latin typeface="Arial" pitchFamily="34" charset="0"/>
            <a:cs typeface="Arial" pitchFamily="34" charset="0"/>
          </a:endParaRPr>
        </a:p>
      </dsp:txBody>
      <dsp:txXfrm>
        <a:off x="12579" y="128412"/>
        <a:ext cx="2278228" cy="2406239"/>
      </dsp:txXfrm>
    </dsp:sp>
    <dsp:sp modelId="{980BE56E-D8C8-4E46-B801-0994AFFCB56D}">
      <dsp:nvSpPr>
        <dsp:cNvPr id="0" name=""/>
        <dsp:cNvSpPr/>
      </dsp:nvSpPr>
      <dsp:spPr>
        <a:xfrm rot="9145931">
          <a:off x="1240473" y="3267586"/>
          <a:ext cx="2298284" cy="6543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6BDB68-FF26-4B7C-BA32-2CA93F0D5EDB}">
      <dsp:nvSpPr>
        <dsp:cNvPr id="0" name=""/>
        <dsp:cNvSpPr/>
      </dsp:nvSpPr>
      <dsp:spPr>
        <a:xfrm>
          <a:off x="6" y="3389911"/>
          <a:ext cx="2442037" cy="174485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fr-FR" sz="1400" b="1" kern="1200" dirty="0" smtClean="0">
              <a:latin typeface="Arial" pitchFamily="34" charset="0"/>
              <a:cs typeface="Arial" pitchFamily="34" charset="0"/>
            </a:rPr>
            <a:t>Effets positifs :</a:t>
          </a:r>
          <a:endParaRPr lang="fr-FR" sz="1400" b="1" kern="1200" dirty="0">
            <a:latin typeface="Arial" pitchFamily="34" charset="0"/>
            <a:cs typeface="Arial" pitchFamily="34" charset="0"/>
          </a:endParaRPr>
        </a:p>
        <a:p>
          <a:pPr marL="114300" lvl="1" indent="-114300" algn="l" defTabSz="622300">
            <a:lnSpc>
              <a:spcPct val="90000"/>
            </a:lnSpc>
            <a:spcBef>
              <a:spcPct val="0"/>
            </a:spcBef>
            <a:spcAft>
              <a:spcPct val="35000"/>
            </a:spcAft>
            <a:buChar char="••"/>
          </a:pPr>
          <a:r>
            <a:rPr lang="fr-FR" sz="1200" kern="1200" dirty="0" smtClean="0">
              <a:latin typeface="Arial" pitchFamily="34" charset="0"/>
              <a:cs typeface="Arial" pitchFamily="34" charset="0"/>
            </a:rPr>
            <a:t>Evolution des représentations</a:t>
          </a:r>
          <a:endParaRPr lang="fr-FR" sz="1400" kern="1200" dirty="0">
            <a:latin typeface="Arial" pitchFamily="34" charset="0"/>
            <a:cs typeface="Arial" pitchFamily="34" charset="0"/>
          </a:endParaRPr>
        </a:p>
        <a:p>
          <a:pPr marL="114300" lvl="1" indent="-114300" algn="l" defTabSz="622300">
            <a:lnSpc>
              <a:spcPct val="90000"/>
            </a:lnSpc>
            <a:spcBef>
              <a:spcPct val="0"/>
            </a:spcBef>
            <a:spcAft>
              <a:spcPct val="35000"/>
            </a:spcAft>
            <a:buChar char="••"/>
          </a:pPr>
          <a:r>
            <a:rPr lang="fr-FR" sz="1200" kern="1200" dirty="0" smtClean="0">
              <a:latin typeface="Arial" pitchFamily="34" charset="0"/>
              <a:cs typeface="Arial" pitchFamily="34" charset="0"/>
            </a:rPr>
            <a:t>Travail de terrain</a:t>
          </a:r>
          <a:endParaRPr lang="fr-FR" sz="1400" kern="1200" dirty="0">
            <a:latin typeface="Arial" pitchFamily="34" charset="0"/>
            <a:cs typeface="Arial" pitchFamily="34"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fr-FR" sz="1200" kern="1200" dirty="0" smtClean="0">
              <a:latin typeface="Arial" pitchFamily="34" charset="0"/>
              <a:cs typeface="Arial" pitchFamily="34" charset="0"/>
            </a:rPr>
            <a:t>Démarche participative</a:t>
          </a:r>
          <a:endParaRPr lang="fr-FR" sz="1400" kern="1200" dirty="0">
            <a:latin typeface="Arial" pitchFamily="34" charset="0"/>
            <a:cs typeface="Arial" pitchFamily="34"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fr-FR" sz="1200" kern="1200" dirty="0" smtClean="0">
              <a:latin typeface="Arial" pitchFamily="34" charset="0"/>
              <a:cs typeface="Arial" pitchFamily="34" charset="0"/>
            </a:rPr>
            <a:t>Des économies</a:t>
          </a:r>
        </a:p>
        <a:p>
          <a:pPr lvl="1" algn="l" defTabSz="622300">
            <a:lnSpc>
              <a:spcPct val="90000"/>
            </a:lnSpc>
            <a:spcBef>
              <a:spcPct val="0"/>
            </a:spcBef>
            <a:spcAft>
              <a:spcPct val="35000"/>
            </a:spcAft>
            <a:buChar char="••"/>
          </a:pPr>
          <a:endParaRPr lang="fr-FR" sz="1400" kern="1200" dirty="0">
            <a:latin typeface="Arial" pitchFamily="34" charset="0"/>
            <a:cs typeface="Arial" pitchFamily="34" charset="0"/>
          </a:endParaRPr>
        </a:p>
      </dsp:txBody>
      <dsp:txXfrm>
        <a:off x="51111" y="3441016"/>
        <a:ext cx="2339827" cy="1642647"/>
      </dsp:txXfrm>
    </dsp:sp>
    <dsp:sp modelId="{70B795AD-A8E2-4FFA-9E96-181AB467F8C8}">
      <dsp:nvSpPr>
        <dsp:cNvPr id="0" name=""/>
        <dsp:cNvSpPr/>
      </dsp:nvSpPr>
      <dsp:spPr>
        <a:xfrm rot="1543769">
          <a:off x="5170828" y="3238464"/>
          <a:ext cx="1854352" cy="655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B1E179-2945-420F-8AF1-29E6FD720AD2}">
      <dsp:nvSpPr>
        <dsp:cNvPr id="0" name=""/>
        <dsp:cNvSpPr/>
      </dsp:nvSpPr>
      <dsp:spPr>
        <a:xfrm>
          <a:off x="6322132" y="3187540"/>
          <a:ext cx="2181071" cy="174485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fr-FR" sz="1400" b="1" kern="1200" dirty="0" smtClean="0">
              <a:latin typeface="Arial" pitchFamily="34" charset="0"/>
              <a:cs typeface="Arial" pitchFamily="34" charset="0"/>
            </a:rPr>
            <a:t>Points de vigilance :</a:t>
          </a:r>
          <a:endParaRPr lang="fr-FR" sz="1400" b="1"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fr-FR" sz="1200" kern="1200" dirty="0" smtClean="0">
              <a:latin typeface="Arial" pitchFamily="34" charset="0"/>
              <a:cs typeface="Arial" pitchFamily="34" charset="0"/>
            </a:rPr>
            <a:t>Rivalités</a:t>
          </a:r>
          <a:endParaRPr lang="fr-FR"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fr-FR" sz="1200" kern="1200" dirty="0" smtClean="0">
              <a:latin typeface="Arial" pitchFamily="34" charset="0"/>
              <a:cs typeface="Arial" pitchFamily="34" charset="0"/>
            </a:rPr>
            <a:t>Copier/coller</a:t>
          </a:r>
          <a:endParaRPr lang="fr-FR"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fr-FR" sz="1200" kern="1200" dirty="0" smtClean="0">
              <a:latin typeface="Arial" pitchFamily="34" charset="0"/>
              <a:cs typeface="Arial" pitchFamily="34" charset="0"/>
            </a:rPr>
            <a:t>Champ d’intervention</a:t>
          </a:r>
          <a:endParaRPr lang="fr-FR" sz="12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endParaRPr lang="fr-FR" sz="1300" kern="1200" dirty="0">
            <a:latin typeface="Arial" pitchFamily="34" charset="0"/>
            <a:cs typeface="Arial" pitchFamily="34" charset="0"/>
          </a:endParaRPr>
        </a:p>
      </dsp:txBody>
      <dsp:txXfrm>
        <a:off x="6373237" y="3238645"/>
        <a:ext cx="2078861" cy="1642647"/>
      </dsp:txXfrm>
    </dsp:sp>
    <dsp:sp modelId="{97D91B91-BF10-4C04-B06C-BBA054193781}">
      <dsp:nvSpPr>
        <dsp:cNvPr id="0" name=""/>
        <dsp:cNvSpPr/>
      </dsp:nvSpPr>
      <dsp:spPr>
        <a:xfrm rot="20038437">
          <a:off x="5299446" y="1270930"/>
          <a:ext cx="2298561" cy="6631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8D700A-22DC-4E30-BA08-A95BBEF74168}">
      <dsp:nvSpPr>
        <dsp:cNvPr id="0" name=""/>
        <dsp:cNvSpPr/>
      </dsp:nvSpPr>
      <dsp:spPr>
        <a:xfrm>
          <a:off x="6274218" y="46319"/>
          <a:ext cx="2181071" cy="221774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fr-FR" sz="1400" b="1" kern="1200" dirty="0" smtClean="0">
              <a:latin typeface="Arial" pitchFamily="34" charset="0"/>
              <a:cs typeface="Arial" pitchFamily="34" charset="0"/>
            </a:rPr>
            <a:t>Constat des 6 entités :</a:t>
          </a:r>
        </a:p>
        <a:p>
          <a:pPr marL="114300" lvl="1" indent="-114300" algn="l" defTabSz="533400">
            <a:lnSpc>
              <a:spcPct val="90000"/>
            </a:lnSpc>
            <a:spcBef>
              <a:spcPct val="0"/>
            </a:spcBef>
            <a:spcAft>
              <a:spcPct val="15000"/>
            </a:spcAft>
            <a:buChar char="••"/>
          </a:pPr>
          <a:r>
            <a:rPr lang="fr-FR" sz="1200" kern="1200" dirty="0" err="1" smtClean="0">
              <a:latin typeface="Arial" pitchFamily="34" charset="0"/>
              <a:cs typeface="Arial" pitchFamily="34" charset="0"/>
            </a:rPr>
            <a:t>Sces</a:t>
          </a:r>
          <a:r>
            <a:rPr lang="fr-FR" sz="1200" kern="1200" dirty="0" smtClean="0">
              <a:latin typeface="Arial" pitchFamily="34" charset="0"/>
              <a:cs typeface="Arial" pitchFamily="34" charset="0"/>
            </a:rPr>
            <a:t> RH : manque de connaissances et de temps</a:t>
          </a:r>
        </a:p>
        <a:p>
          <a:pPr marL="114300" lvl="1" indent="-114300" algn="l" defTabSz="533400">
            <a:lnSpc>
              <a:spcPct val="90000"/>
            </a:lnSpc>
            <a:spcBef>
              <a:spcPct val="0"/>
            </a:spcBef>
            <a:spcAft>
              <a:spcPct val="15000"/>
            </a:spcAft>
            <a:buChar char="••"/>
          </a:pPr>
          <a:r>
            <a:rPr lang="fr-FR" sz="1200" kern="1200" dirty="0" smtClean="0">
              <a:latin typeface="Arial" pitchFamily="34" charset="0"/>
              <a:cs typeface="Arial" pitchFamily="34" charset="0"/>
            </a:rPr>
            <a:t>Pas de service spécifique</a:t>
          </a:r>
        </a:p>
        <a:p>
          <a:pPr marL="114300" lvl="1" indent="-114300" algn="l" defTabSz="533400">
            <a:lnSpc>
              <a:spcPct val="90000"/>
            </a:lnSpc>
            <a:spcBef>
              <a:spcPct val="0"/>
            </a:spcBef>
            <a:spcAft>
              <a:spcPct val="15000"/>
            </a:spcAft>
            <a:buChar char="••"/>
          </a:pPr>
          <a:r>
            <a:rPr lang="fr-FR" sz="1200" kern="1200" dirty="0" smtClean="0">
              <a:latin typeface="Arial" pitchFamily="34" charset="0"/>
              <a:cs typeface="Arial" pitchFamily="34" charset="0"/>
            </a:rPr>
            <a:t>Moyens variables (humains, financiers, techniques)</a:t>
          </a:r>
        </a:p>
      </dsp:txBody>
      <dsp:txXfrm>
        <a:off x="6338099" y="110200"/>
        <a:ext cx="2053309" cy="208998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98366D-08D1-40C8-87B9-D047D12F3F28}" type="datetimeFigureOut">
              <a:rPr lang="fr-FR" smtClean="0"/>
              <a:t>26/07/2013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AFA795-AD25-469D-A69A-6919BB9FCC78}" type="slidenum">
              <a:rPr lang="fr-FR" smtClean="0"/>
              <a:t>‹N°›</a:t>
            </a:fld>
            <a:endParaRPr lang="fr-FR"/>
          </a:p>
        </p:txBody>
      </p:sp>
    </p:spTree>
    <p:extLst>
      <p:ext uri="{BB962C8B-B14F-4D97-AF65-F5344CB8AC3E}">
        <p14:creationId xmlns:p14="http://schemas.microsoft.com/office/powerpoint/2010/main" val="277182615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6D92F-1C61-4474-A4CD-B396F408CCD6}" type="datetimeFigureOut">
              <a:rPr lang="fr-FR" smtClean="0"/>
              <a:t>26/07/2013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22A53-6B88-44C0-9CD8-DF08B56965FE}" type="slidenum">
              <a:rPr lang="fr-FR" smtClean="0"/>
              <a:t>‹N°›</a:t>
            </a:fld>
            <a:endParaRPr lang="fr-FR"/>
          </a:p>
        </p:txBody>
      </p:sp>
    </p:spTree>
    <p:extLst>
      <p:ext uri="{BB962C8B-B14F-4D97-AF65-F5344CB8AC3E}">
        <p14:creationId xmlns:p14="http://schemas.microsoft.com/office/powerpoint/2010/main" val="337729145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B22A53-6B88-44C0-9CD8-DF08B56965FE}" type="slidenum">
              <a:rPr lang="fr-FR" smtClean="0"/>
              <a:t>1</a:t>
            </a:fld>
            <a:endParaRPr lang="fr-FR"/>
          </a:p>
        </p:txBody>
      </p:sp>
    </p:spTree>
    <p:extLst>
      <p:ext uri="{BB962C8B-B14F-4D97-AF65-F5344CB8AC3E}">
        <p14:creationId xmlns:p14="http://schemas.microsoft.com/office/powerpoint/2010/main" val="59135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100" dirty="0" smtClean="0">
                <a:latin typeface="Arial" pitchFamily="34" charset="0"/>
                <a:cs typeface="Arial" pitchFamily="34" charset="0"/>
              </a:rPr>
              <a:t>Nous voulions collaborer avec d’autres professionnels de la santé au travail c’est pourquoi Il a été décidé d’avoir un médecin de prévention référent participant au COPIL pour avoir un point de vue complémentaire lors des échanges</a:t>
            </a:r>
            <a:r>
              <a:rPr lang="fr-FR" sz="1100" dirty="0">
                <a:latin typeface="Arial" pitchFamily="34" charset="0"/>
                <a:cs typeface="Arial" pitchFamily="34" charset="0"/>
              </a:rPr>
              <a:t>. </a:t>
            </a:r>
            <a:endParaRPr lang="fr-FR" sz="1100" dirty="0" smtClean="0">
              <a:latin typeface="Arial" pitchFamily="34" charset="0"/>
              <a:cs typeface="Arial" pitchFamily="34" charset="0"/>
            </a:endParaRPr>
          </a:p>
          <a:p>
            <a:pPr algn="just"/>
            <a:r>
              <a:rPr lang="fr-FR" sz="1100" dirty="0" smtClean="0">
                <a:latin typeface="Arial" pitchFamily="34" charset="0"/>
                <a:cs typeface="Arial" pitchFamily="34" charset="0"/>
              </a:rPr>
              <a:t>Il s'agit d’une vraie démarche pluridisciplinaire.</a:t>
            </a:r>
          </a:p>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B22A53-6B88-44C0-9CD8-DF08B56965FE}" type="slidenum">
              <a:rPr lang="fr-FR" smtClean="0"/>
              <a:t>11</a:t>
            </a:fld>
            <a:endParaRPr lang="fr-FR"/>
          </a:p>
        </p:txBody>
      </p:sp>
    </p:spTree>
    <p:extLst>
      <p:ext uri="{BB962C8B-B14F-4D97-AF65-F5344CB8AC3E}">
        <p14:creationId xmlns:p14="http://schemas.microsoft.com/office/powerpoint/2010/main" val="1175088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100" dirty="0" smtClean="0">
                <a:latin typeface="Arial" pitchFamily="34" charset="0"/>
                <a:cs typeface="Arial" pitchFamily="34" charset="0"/>
              </a:rPr>
              <a:t>En théorie, il</a:t>
            </a:r>
            <a:r>
              <a:rPr lang="fr-FR" sz="1100" b="1" dirty="0" smtClean="0">
                <a:latin typeface="Arial" pitchFamily="34" charset="0"/>
                <a:cs typeface="Arial" pitchFamily="34" charset="0"/>
              </a:rPr>
              <a:t> </a:t>
            </a:r>
            <a:r>
              <a:rPr lang="fr-FR" sz="1100" dirty="0" smtClean="0">
                <a:latin typeface="Arial" pitchFamily="34" charset="0"/>
                <a:cs typeface="Arial" pitchFamily="34" charset="0"/>
              </a:rPr>
              <a:t>n’est </a:t>
            </a:r>
            <a:r>
              <a:rPr lang="fr-FR" sz="1100" dirty="0">
                <a:latin typeface="Arial" pitchFamily="34" charset="0"/>
                <a:cs typeface="Arial" pitchFamily="34" charset="0"/>
              </a:rPr>
              <a:t>pas possible de </a:t>
            </a:r>
            <a:r>
              <a:rPr lang="fr-FR" sz="1100" dirty="0" smtClean="0">
                <a:latin typeface="Arial" pitchFamily="34" charset="0"/>
                <a:cs typeface="Arial" pitchFamily="34" charset="0"/>
              </a:rPr>
              <a:t>solliciter l’ACFI sur des projets transversaux pour le service commun.</a:t>
            </a:r>
          </a:p>
          <a:p>
            <a:pPr algn="just"/>
            <a:r>
              <a:rPr lang="fr-FR" sz="1100" dirty="0" smtClean="0">
                <a:latin typeface="Arial" pitchFamily="34" charset="0"/>
                <a:cs typeface="Arial" pitchFamily="34" charset="0"/>
              </a:rPr>
              <a:t>Cependant, chaque </a:t>
            </a:r>
            <a:r>
              <a:rPr lang="fr-FR" sz="1100" dirty="0">
                <a:latin typeface="Arial" pitchFamily="34" charset="0"/>
                <a:cs typeface="Arial" pitchFamily="34" charset="0"/>
              </a:rPr>
              <a:t>collectivité </a:t>
            </a:r>
            <a:r>
              <a:rPr lang="fr-FR" sz="1100" dirty="0" smtClean="0">
                <a:latin typeface="Arial" pitchFamily="34" charset="0"/>
                <a:cs typeface="Arial" pitchFamily="34" charset="0"/>
              </a:rPr>
              <a:t>peut passer une commande sur le même thème à l’ACFI qui rendra une </a:t>
            </a:r>
            <a:r>
              <a:rPr lang="fr-FR" sz="1100" dirty="0">
                <a:latin typeface="Arial" pitchFamily="34" charset="0"/>
                <a:cs typeface="Arial" pitchFamily="34" charset="0"/>
              </a:rPr>
              <a:t>synthèse </a:t>
            </a:r>
            <a:r>
              <a:rPr lang="fr-FR" sz="1100" dirty="0" smtClean="0">
                <a:latin typeface="Arial" pitchFamily="34" charset="0"/>
                <a:cs typeface="Arial" pitchFamily="34" charset="0"/>
              </a:rPr>
              <a:t>globale.</a:t>
            </a:r>
            <a:endParaRPr lang="fr-FR" sz="1100" dirty="0">
              <a:latin typeface="Arial" pitchFamily="34" charset="0"/>
              <a:cs typeface="Arial" pitchFamily="34" charset="0"/>
            </a:endParaRPr>
          </a:p>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B22A53-6B88-44C0-9CD8-DF08B56965FE}" type="slidenum">
              <a:rPr lang="fr-FR" smtClean="0"/>
              <a:t>12</a:t>
            </a:fld>
            <a:endParaRPr lang="fr-FR"/>
          </a:p>
        </p:txBody>
      </p:sp>
    </p:spTree>
    <p:extLst>
      <p:ext uri="{BB962C8B-B14F-4D97-AF65-F5344CB8AC3E}">
        <p14:creationId xmlns:p14="http://schemas.microsoft.com/office/powerpoint/2010/main" val="164096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25538" y="684213"/>
            <a:ext cx="4572000" cy="3429000"/>
          </a:xfrm>
        </p:spPr>
      </p:sp>
      <p:sp>
        <p:nvSpPr>
          <p:cNvPr id="3" name="Espace réservé des commentaires 2"/>
          <p:cNvSpPr>
            <a:spLocks noGrp="1"/>
          </p:cNvSpPr>
          <p:nvPr>
            <p:ph type="body" idx="1"/>
          </p:nvPr>
        </p:nvSpPr>
        <p:spPr/>
        <p:txBody>
          <a:bodyPr/>
          <a:lstStyle/>
          <a:p>
            <a:pPr algn="just"/>
            <a:endParaRPr lang="fr-FR" sz="1100" dirty="0">
              <a:latin typeface="Arial" pitchFamily="34" charset="0"/>
              <a:cs typeface="Arial" pitchFamily="34" charset="0"/>
            </a:endParaRPr>
          </a:p>
          <a:p>
            <a:pPr algn="just"/>
            <a:r>
              <a:rPr lang="fr-FR" sz="1100" dirty="0">
                <a:latin typeface="Arial" pitchFamily="34" charset="0"/>
                <a:cs typeface="Arial" pitchFamily="34" charset="0"/>
              </a:rPr>
              <a:t>Compte-tenu des évolutions et des mutations de la FPT, la question de la santé et de la sécurité, s’avère plus que jamais au centre des débats. Mais il fallait se retrousser les manches et dépasser le cadre actuel en mettant en place un système plus performant en matière de santé et de sécurité. Les entités ont donc réfléchi à une autre façon de travailler en créant un service commun santé et sécurité. L’action est très concluante car à ce jour de nombreux services nous sollicitent car nous avons su faire tomber les représentations sur nos métiers (image de contrôleur pour candide par exemple, formatrice gestes et postures pour </a:t>
            </a:r>
            <a:r>
              <a:rPr lang="fr-FR" sz="1100" dirty="0" err="1">
                <a:latin typeface="Arial" pitchFamily="34" charset="0"/>
                <a:cs typeface="Arial" pitchFamily="34" charset="0"/>
              </a:rPr>
              <a:t>Andréina</a:t>
            </a:r>
            <a:r>
              <a:rPr lang="fr-FR" sz="1100" dirty="0">
                <a:latin typeface="Arial" pitchFamily="34" charset="0"/>
                <a:cs typeface="Arial" pitchFamily="34" charset="0"/>
              </a:rPr>
              <a:t>) grâce à notre travail de terrain en favorisant les échanges et les débats débouchant sur des actions efficaces sans pourtant renier l'exigence de performance et de qualité du service rendu à l'usager. D’autres collectivités souhaitent même conventionner.</a:t>
            </a:r>
          </a:p>
          <a:p>
            <a:pPr algn="just"/>
            <a:endParaRPr lang="fr-FR" sz="1100" dirty="0" smtClean="0">
              <a:latin typeface="Arial" pitchFamily="34" charset="0"/>
              <a:cs typeface="Arial" pitchFamily="34" charset="0"/>
            </a:endParaRPr>
          </a:p>
          <a:p>
            <a:pPr algn="just"/>
            <a:r>
              <a:rPr lang="fr-FR" sz="1100" dirty="0" smtClean="0">
                <a:latin typeface="Arial" pitchFamily="34" charset="0"/>
                <a:cs typeface="Arial" pitchFamily="34" charset="0"/>
              </a:rPr>
              <a:t>Pour </a:t>
            </a:r>
            <a:r>
              <a:rPr lang="fr-FR" sz="1100" dirty="0" smtClean="0">
                <a:latin typeface="Arial" pitchFamily="34" charset="0"/>
                <a:cs typeface="Arial" pitchFamily="34" charset="0"/>
              </a:rPr>
              <a:t>finir, l’esprit </a:t>
            </a:r>
            <a:r>
              <a:rPr lang="fr-FR" sz="1100" dirty="0">
                <a:latin typeface="Arial" pitchFamily="34" charset="0"/>
                <a:cs typeface="Arial" pitchFamily="34" charset="0"/>
              </a:rPr>
              <a:t>d’équipe </a:t>
            </a:r>
            <a:r>
              <a:rPr lang="fr-FR" sz="1100" dirty="0" smtClean="0">
                <a:latin typeface="Arial" pitchFamily="34" charset="0"/>
                <a:cs typeface="Arial" pitchFamily="34" charset="0"/>
              </a:rPr>
              <a:t>entre les entités doit </a:t>
            </a:r>
            <a:r>
              <a:rPr lang="fr-FR" sz="1100" dirty="0">
                <a:latin typeface="Arial" pitchFamily="34" charset="0"/>
                <a:cs typeface="Arial" pitchFamily="34" charset="0"/>
              </a:rPr>
              <a:t>prendre le pas sur </a:t>
            </a:r>
            <a:r>
              <a:rPr lang="fr-FR" sz="1100" dirty="0" smtClean="0">
                <a:latin typeface="Arial" pitchFamily="34" charset="0"/>
                <a:cs typeface="Arial" pitchFamily="34" charset="0"/>
              </a:rPr>
              <a:t>d’</a:t>
            </a:r>
            <a:r>
              <a:rPr lang="fr-FR" sz="1100" dirty="0" smtClean="0">
                <a:latin typeface="Arial" pitchFamily="34" charset="0"/>
                <a:cs typeface="Arial" pitchFamily="34" charset="0"/>
              </a:rPr>
              <a:t>éventuelles rivalités, il s’agit de développer une synergie. </a:t>
            </a:r>
          </a:p>
          <a:p>
            <a:pPr algn="just"/>
            <a:r>
              <a:rPr lang="fr-FR" sz="1100" dirty="0" smtClean="0">
                <a:latin typeface="Arial" pitchFamily="34" charset="0"/>
                <a:cs typeface="Arial" pitchFamily="34" charset="0"/>
              </a:rPr>
              <a:t>Aussi Il </a:t>
            </a:r>
            <a:r>
              <a:rPr lang="fr-FR" sz="1100" dirty="0" smtClean="0">
                <a:latin typeface="Arial" pitchFamily="34" charset="0"/>
                <a:cs typeface="Arial" pitchFamily="34" charset="0"/>
              </a:rPr>
              <a:t>ne faut pas vouloir aller trop vite en copiant collant les solutions car </a:t>
            </a:r>
            <a:r>
              <a:rPr lang="fr-FR" sz="1100" dirty="0">
                <a:latin typeface="Arial" pitchFamily="34" charset="0"/>
                <a:cs typeface="Arial" pitchFamily="34" charset="0"/>
              </a:rPr>
              <a:t>chaque </a:t>
            </a:r>
            <a:r>
              <a:rPr lang="fr-FR" sz="1100" dirty="0" smtClean="0">
                <a:latin typeface="Arial" pitchFamily="34" charset="0"/>
                <a:cs typeface="Arial" pitchFamily="34" charset="0"/>
              </a:rPr>
              <a:t>entité à sa propre culture </a:t>
            </a:r>
            <a:r>
              <a:rPr lang="fr-FR" sz="1100" dirty="0" smtClean="0">
                <a:latin typeface="Arial" pitchFamily="34" charset="0"/>
                <a:cs typeface="Arial" pitchFamily="34" charset="0"/>
              </a:rPr>
              <a:t>d’entreprise son propre fonctionnement.</a:t>
            </a:r>
          </a:p>
          <a:p>
            <a:pPr algn="just"/>
            <a:r>
              <a:rPr lang="fr-FR" sz="1100" dirty="0" smtClean="0">
                <a:latin typeface="Arial" pitchFamily="34" charset="0"/>
                <a:cs typeface="Arial" pitchFamily="34" charset="0"/>
              </a:rPr>
              <a:t>Enfin, nous avons effectué un travail de sensibilisation de l’encadrement et des agents pour définir clairement notre champs d’intervention (compétences santé et sécurité et non juridiques par exemple, connaissance du temps imparti, budget alloué avant d’effectuer les préconisations).</a:t>
            </a:r>
            <a:endParaRPr lang="fr-FR" sz="1100" dirty="0">
              <a:latin typeface="Arial" pitchFamily="34" charset="0"/>
              <a:cs typeface="Arial" pitchFamily="34" charset="0"/>
            </a:endParaRPr>
          </a:p>
          <a:p>
            <a:endParaRPr lang="fr-FR" sz="1000" dirty="0">
              <a:latin typeface="Arial" pitchFamily="34" charset="0"/>
              <a:cs typeface="Arial" pitchFamily="34" charset="0"/>
            </a:endParaRPr>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B22A53-6B88-44C0-9CD8-DF08B56965FE}" type="slidenum">
              <a:rPr lang="fr-FR" smtClean="0"/>
              <a:t>13</a:t>
            </a:fld>
            <a:endParaRPr lang="fr-FR"/>
          </a:p>
        </p:txBody>
      </p:sp>
    </p:spTree>
    <p:extLst>
      <p:ext uri="{BB962C8B-B14F-4D97-AF65-F5344CB8AC3E}">
        <p14:creationId xmlns:p14="http://schemas.microsoft.com/office/powerpoint/2010/main" val="166005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25538" y="684213"/>
            <a:ext cx="4572000" cy="3429000"/>
          </a:xfrm>
        </p:spPr>
      </p:sp>
      <p:sp>
        <p:nvSpPr>
          <p:cNvPr id="3" name="Espace réservé des commentaires 2"/>
          <p:cNvSpPr>
            <a:spLocks noGrp="1"/>
          </p:cNvSpPr>
          <p:nvPr>
            <p:ph type="body" idx="1"/>
          </p:nvPr>
        </p:nvSpPr>
        <p:spPr/>
        <p:txBody>
          <a:bodyPr/>
          <a:lstStyle/>
          <a:p>
            <a:pPr algn="just"/>
            <a:r>
              <a:rPr lang="fr-FR" sz="1000" dirty="0" smtClean="0">
                <a:latin typeface="Arial" pitchFamily="34" charset="0"/>
                <a:cs typeface="Arial" pitchFamily="34" charset="0"/>
              </a:rPr>
              <a:t>Après une présentation de notre service commun santé et sécurité au travail, nous nous attacherons à vous détailler le rôle des différents acteurs des collectivités dans ce dispositif et comment ceux-ci peuvent mutualiser leurs efforts pour la réussite du projet.</a:t>
            </a:r>
            <a:endParaRPr lang="fr-FR" sz="1000" dirty="0">
              <a:latin typeface="Arial" pitchFamily="34" charset="0"/>
              <a:cs typeface="Arial" pitchFamily="34" charset="0"/>
            </a:endParaRPr>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B22A53-6B88-44C0-9CD8-DF08B56965FE}" type="slidenum">
              <a:rPr lang="fr-FR" smtClean="0"/>
              <a:t>2</a:t>
            </a:fld>
            <a:endParaRPr lang="fr-FR"/>
          </a:p>
        </p:txBody>
      </p:sp>
    </p:spTree>
    <p:extLst>
      <p:ext uri="{BB962C8B-B14F-4D97-AF65-F5344CB8AC3E}">
        <p14:creationId xmlns:p14="http://schemas.microsoft.com/office/powerpoint/2010/main" val="116260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100" dirty="0" smtClean="0">
                <a:latin typeface="Arial" pitchFamily="34" charset="0"/>
                <a:cs typeface="Arial" pitchFamily="34" charset="0"/>
              </a:rPr>
              <a:t>Le constat est le suivant :</a:t>
            </a:r>
            <a:endParaRPr lang="fr-FR" sz="1100" dirty="0">
              <a:latin typeface="Arial" pitchFamily="34" charset="0"/>
              <a:cs typeface="Arial" pitchFamily="34" charset="0"/>
            </a:endParaRPr>
          </a:p>
          <a:p>
            <a:pPr marL="171450" indent="-171450" algn="just">
              <a:buFontTx/>
              <a:buChar char="-"/>
            </a:pPr>
            <a:r>
              <a:rPr lang="fr-FR" sz="1100" dirty="0" smtClean="0">
                <a:latin typeface="Arial" pitchFamily="34" charset="0"/>
                <a:cs typeface="Arial" pitchFamily="34" charset="0"/>
              </a:rPr>
              <a:t>D’une manière générale ce sont les services RH qui portent la responsabilité de veiller aux problématiques liées à la santé </a:t>
            </a:r>
            <a:r>
              <a:rPr lang="fr-FR" sz="1100" dirty="0">
                <a:latin typeface="Arial" pitchFamily="34" charset="0"/>
                <a:cs typeface="Arial" pitchFamily="34" charset="0"/>
              </a:rPr>
              <a:t>et sécurité au travail </a:t>
            </a:r>
            <a:r>
              <a:rPr lang="fr-FR" sz="1100" dirty="0" smtClean="0">
                <a:latin typeface="Arial" pitchFamily="34" charset="0"/>
                <a:cs typeface="Arial" pitchFamily="34" charset="0"/>
              </a:rPr>
              <a:t>; Mais le réseau RH a atteint sa limite d’engagement sur ce sujet en raison d’un manque de connaissances et de temps suffisant ;</a:t>
            </a:r>
          </a:p>
          <a:p>
            <a:pPr marL="171450" indent="-171450" algn="just">
              <a:buFontTx/>
              <a:buChar char="-"/>
            </a:pPr>
            <a:r>
              <a:rPr lang="fr-FR" sz="1100" dirty="0" smtClean="0">
                <a:latin typeface="Arial" pitchFamily="34" charset="0"/>
                <a:cs typeface="Arial" pitchFamily="34" charset="0"/>
              </a:rPr>
              <a:t>Dans chaque collectivité une attention est portée à la prévention selon des moyens variables (humains, financiers, techniques) ;</a:t>
            </a:r>
            <a:endParaRPr lang="fr-FR" sz="1100" dirty="0">
              <a:latin typeface="Arial" pitchFamily="34" charset="0"/>
              <a:cs typeface="Arial" pitchFamily="34" charset="0"/>
            </a:endParaRPr>
          </a:p>
          <a:p>
            <a:pPr algn="just"/>
            <a:r>
              <a:rPr lang="fr-FR" sz="1100" dirty="0">
                <a:latin typeface="Arial" pitchFamily="34" charset="0"/>
                <a:cs typeface="Arial" pitchFamily="34" charset="0"/>
              </a:rPr>
              <a:t>- </a:t>
            </a:r>
            <a:r>
              <a:rPr lang="fr-FR" sz="1100" dirty="0" smtClean="0">
                <a:latin typeface="Arial" pitchFamily="34" charset="0"/>
                <a:cs typeface="Arial" pitchFamily="34" charset="0"/>
              </a:rPr>
              <a:t>  Aucune </a:t>
            </a:r>
            <a:r>
              <a:rPr lang="fr-FR" sz="1100" dirty="0">
                <a:latin typeface="Arial" pitchFamily="34" charset="0"/>
                <a:cs typeface="Arial" pitchFamily="34" charset="0"/>
              </a:rPr>
              <a:t>des 6 entités ne </a:t>
            </a:r>
            <a:r>
              <a:rPr lang="fr-FR" sz="1100" dirty="0" smtClean="0">
                <a:latin typeface="Arial" pitchFamily="34" charset="0"/>
                <a:cs typeface="Arial" pitchFamily="34" charset="0"/>
              </a:rPr>
              <a:t>disposaient </a:t>
            </a:r>
            <a:r>
              <a:rPr lang="fr-FR" sz="1100" dirty="0">
                <a:latin typeface="Arial" pitchFamily="34" charset="0"/>
                <a:cs typeface="Arial" pitchFamily="34" charset="0"/>
              </a:rPr>
              <a:t>d’un service spécialisé en </a:t>
            </a:r>
            <a:r>
              <a:rPr lang="fr-FR" sz="1100" dirty="0" smtClean="0">
                <a:latin typeface="Arial" pitchFamily="34" charset="0"/>
                <a:cs typeface="Arial" pitchFamily="34" charset="0"/>
              </a:rPr>
              <a:t>santé et sécurité </a:t>
            </a:r>
            <a:r>
              <a:rPr lang="fr-FR" sz="1100" dirty="0">
                <a:latin typeface="Arial" pitchFamily="34" charset="0"/>
                <a:cs typeface="Arial" pitchFamily="34" charset="0"/>
              </a:rPr>
              <a:t>au travail. </a:t>
            </a:r>
            <a:r>
              <a:rPr lang="fr-FR" sz="1100" dirty="0" smtClean="0">
                <a:latin typeface="Arial" pitchFamily="34" charset="0"/>
                <a:cs typeface="Arial" pitchFamily="34" charset="0"/>
              </a:rPr>
              <a:t>Toutefois, la Ville de Roanne pour sa part avait recruté depuis 2012 une chargée de mission santé et sécurité au travail ergonome de formation.</a:t>
            </a:r>
            <a:endParaRPr lang="fr-FR" sz="1100" dirty="0">
              <a:latin typeface="Arial" pitchFamily="34" charset="0"/>
              <a:cs typeface="Arial" pitchFamily="34" charset="0"/>
            </a:endParaRPr>
          </a:p>
          <a:p>
            <a:pPr algn="just"/>
            <a:endParaRPr lang="fr-FR" sz="1100" dirty="0" smtClean="0">
              <a:latin typeface="Arial" pitchFamily="34" charset="0"/>
              <a:cs typeface="Arial" pitchFamily="34" charset="0"/>
            </a:endParaRPr>
          </a:p>
          <a:p>
            <a:pPr algn="just"/>
            <a:r>
              <a:rPr lang="fr-FR" sz="1100" dirty="0" smtClean="0">
                <a:latin typeface="Arial" pitchFamily="34" charset="0"/>
                <a:cs typeface="Arial" pitchFamily="34" charset="0"/>
              </a:rPr>
              <a:t>En sa qualité de dispositif SST original et expérimental, une demande </a:t>
            </a:r>
            <a:r>
              <a:rPr lang="fr-FR" sz="1100" dirty="0">
                <a:latin typeface="Arial" pitchFamily="34" charset="0"/>
                <a:cs typeface="Arial" pitchFamily="34" charset="0"/>
              </a:rPr>
              <a:t>de subvention </a:t>
            </a:r>
            <a:r>
              <a:rPr lang="fr-FR" sz="1100" dirty="0" smtClean="0">
                <a:latin typeface="Arial" pitchFamily="34" charset="0"/>
                <a:cs typeface="Arial" pitchFamily="34" charset="0"/>
              </a:rPr>
              <a:t>a été faite auprès </a:t>
            </a:r>
            <a:r>
              <a:rPr lang="fr-FR" sz="1100" dirty="0">
                <a:latin typeface="Arial" pitchFamily="34" charset="0"/>
                <a:cs typeface="Arial" pitchFamily="34" charset="0"/>
              </a:rPr>
              <a:t>du FNP </a:t>
            </a:r>
            <a:r>
              <a:rPr lang="fr-FR" sz="1100" dirty="0" smtClean="0">
                <a:latin typeface="Arial" pitchFamily="34" charset="0"/>
                <a:cs typeface="Arial" pitchFamily="34" charset="0"/>
              </a:rPr>
              <a:t>en </a:t>
            </a:r>
            <a:r>
              <a:rPr lang="fr-FR" sz="1100" dirty="0">
                <a:latin typeface="Arial" pitchFamily="34" charset="0"/>
                <a:cs typeface="Arial" pitchFamily="34" charset="0"/>
              </a:rPr>
              <a:t>décembre 2011. </a:t>
            </a:r>
            <a:endParaRPr lang="fr-FR" sz="1100" dirty="0" smtClean="0">
              <a:latin typeface="Arial" pitchFamily="34" charset="0"/>
              <a:cs typeface="Arial" pitchFamily="34" charset="0"/>
            </a:endParaRPr>
          </a:p>
          <a:p>
            <a:pPr algn="just"/>
            <a:r>
              <a:rPr lang="fr-FR" sz="1100" dirty="0" smtClean="0">
                <a:latin typeface="Arial" pitchFamily="34" charset="0"/>
                <a:cs typeface="Arial" pitchFamily="34" charset="0"/>
              </a:rPr>
              <a:t>Il s’agit d’un projet porté </a:t>
            </a:r>
            <a:r>
              <a:rPr lang="fr-FR" sz="1100" dirty="0">
                <a:latin typeface="Arial" pitchFamily="34" charset="0"/>
                <a:cs typeface="Arial" pitchFamily="34" charset="0"/>
              </a:rPr>
              <a:t>par Roannais Agglomération réunissant 4 communes membres + Roannaise de l’eau</a:t>
            </a:r>
            <a:r>
              <a:rPr lang="fr-FR" sz="1100" dirty="0" smtClean="0">
                <a:latin typeface="Arial" pitchFamily="34" charset="0"/>
                <a:cs typeface="Arial" pitchFamily="34" charset="0"/>
              </a:rPr>
              <a:t>. </a:t>
            </a:r>
            <a:endParaRPr lang="fr-FR" sz="1100" dirty="0">
              <a:latin typeface="Arial" pitchFamily="34" charset="0"/>
              <a:cs typeface="Arial" pitchFamily="34" charset="0"/>
            </a:endParaRPr>
          </a:p>
          <a:p>
            <a:pPr algn="just"/>
            <a:r>
              <a:rPr lang="fr-FR" sz="1100" dirty="0" smtClean="0">
                <a:latin typeface="Arial" pitchFamily="34" charset="0"/>
                <a:cs typeface="Arial" pitchFamily="34" charset="0"/>
              </a:rPr>
              <a:t>Suite au retour positif de la demande de subvention chaque entité a signé une convention d’engagement de mise en place d’un service commun (sur début 2013).</a:t>
            </a:r>
            <a:endParaRPr lang="fr-FR" sz="1100" dirty="0">
              <a:latin typeface="Arial" pitchFamily="34" charset="0"/>
              <a:cs typeface="Arial" pitchFamily="34" charset="0"/>
            </a:endParaRPr>
          </a:p>
          <a:p>
            <a:pPr algn="just"/>
            <a:r>
              <a:rPr lang="fr-FR" sz="1100" dirty="0" smtClean="0">
                <a:latin typeface="Arial" pitchFamily="34" charset="0"/>
                <a:cs typeface="Arial" pitchFamily="34" charset="0"/>
              </a:rPr>
              <a:t>Le projet vise à :</a:t>
            </a:r>
            <a:endParaRPr lang="fr-FR" sz="1100" dirty="0">
              <a:latin typeface="Arial" pitchFamily="34" charset="0"/>
              <a:cs typeface="Arial" pitchFamily="34" charset="0"/>
            </a:endParaRPr>
          </a:p>
          <a:p>
            <a:pPr algn="just"/>
            <a:r>
              <a:rPr lang="fr-FR" sz="1100" dirty="0" smtClean="0">
                <a:latin typeface="Arial" pitchFamily="34" charset="0"/>
                <a:cs typeface="Arial" pitchFamily="34" charset="0"/>
              </a:rPr>
              <a:t>- Partager </a:t>
            </a:r>
            <a:r>
              <a:rPr lang="fr-FR" sz="1100" dirty="0">
                <a:latin typeface="Arial" pitchFamily="34" charset="0"/>
                <a:cs typeface="Arial" pitchFamily="34" charset="0"/>
              </a:rPr>
              <a:t>des compétences, des moyens</a:t>
            </a:r>
          </a:p>
          <a:p>
            <a:pPr algn="just"/>
            <a:r>
              <a:rPr lang="fr-FR" sz="1100" dirty="0" smtClean="0">
                <a:latin typeface="Arial" pitchFamily="34" charset="0"/>
                <a:cs typeface="Arial" pitchFamily="34" charset="0"/>
              </a:rPr>
              <a:t>- Capitaliser </a:t>
            </a:r>
            <a:r>
              <a:rPr lang="fr-FR" sz="1100" dirty="0">
                <a:latin typeface="Arial" pitchFamily="34" charset="0"/>
                <a:cs typeface="Arial" pitchFamily="34" charset="0"/>
              </a:rPr>
              <a:t>les retours d’expériences</a:t>
            </a:r>
          </a:p>
          <a:p>
            <a:pPr algn="just"/>
            <a:r>
              <a:rPr lang="fr-FR" sz="1100" dirty="0" smtClean="0">
                <a:latin typeface="Arial" pitchFamily="34" charset="0"/>
                <a:cs typeface="Arial" pitchFamily="34" charset="0"/>
              </a:rPr>
              <a:t>- S’engager vers </a:t>
            </a:r>
            <a:r>
              <a:rPr lang="fr-FR" sz="1100" dirty="0">
                <a:latin typeface="Arial" pitchFamily="34" charset="0"/>
                <a:cs typeface="Arial" pitchFamily="34" charset="0"/>
              </a:rPr>
              <a:t>une culture commune de la Santé Sécurité au Travail</a:t>
            </a:r>
          </a:p>
          <a:p>
            <a:pPr algn="just"/>
            <a:endParaRPr lang="fr-FR" dirty="0"/>
          </a:p>
        </p:txBody>
      </p:sp>
      <p:sp>
        <p:nvSpPr>
          <p:cNvPr id="4" name="Espace réservé du numéro de diapositive 3"/>
          <p:cNvSpPr>
            <a:spLocks noGrp="1"/>
          </p:cNvSpPr>
          <p:nvPr>
            <p:ph type="sldNum" sz="quarter" idx="10"/>
          </p:nvPr>
        </p:nvSpPr>
        <p:spPr/>
        <p:txBody>
          <a:bodyPr/>
          <a:lstStyle/>
          <a:p>
            <a:fld id="{2DB22A53-6B88-44C0-9CD8-DF08B56965FE}" type="slidenum">
              <a:rPr lang="fr-FR" smtClean="0"/>
              <a:t>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e l'en-tête 5"/>
          <p:cNvSpPr>
            <a:spLocks noGrp="1"/>
          </p:cNvSpPr>
          <p:nvPr>
            <p:ph type="hdr" sz="quarter" idx="12"/>
          </p:nvPr>
        </p:nvSpPr>
        <p:spPr/>
        <p:txBody>
          <a:bodyPr/>
          <a:lstStyle/>
          <a:p>
            <a:endParaRPr lang="fr-FR"/>
          </a:p>
        </p:txBody>
      </p:sp>
    </p:spTree>
    <p:extLst>
      <p:ext uri="{BB962C8B-B14F-4D97-AF65-F5344CB8AC3E}">
        <p14:creationId xmlns:p14="http://schemas.microsoft.com/office/powerpoint/2010/main" val="401457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100" dirty="0" smtClean="0">
                <a:latin typeface="Arial" pitchFamily="34" charset="0"/>
                <a:cs typeface="Arial" pitchFamily="34" charset="0"/>
              </a:rPr>
              <a:t>Le service commun a été créé en avril 2013. Il est composé d’un agent recruté par Roannais Agglomération sur la fonction chargée de prévention et de l’ ergonome de la Ville de Roanne mis à disposition à hauteur de 50%. </a:t>
            </a:r>
          </a:p>
          <a:p>
            <a:pPr algn="just"/>
            <a:r>
              <a:rPr lang="fr-FR" sz="1100" dirty="0">
                <a:latin typeface="Arial" pitchFamily="34" charset="0"/>
                <a:cs typeface="Arial" pitchFamily="34" charset="0"/>
              </a:rPr>
              <a:t>C</a:t>
            </a:r>
            <a:r>
              <a:rPr lang="fr-FR" sz="1100" dirty="0" smtClean="0">
                <a:latin typeface="Arial" pitchFamily="34" charset="0"/>
                <a:cs typeface="Arial" pitchFamily="34" charset="0"/>
              </a:rPr>
              <a:t>es profils ont été recrutés pour leur complémentarité.</a:t>
            </a:r>
          </a:p>
          <a:p>
            <a:pPr algn="just"/>
            <a:endParaRPr lang="fr-FR" sz="1100" dirty="0" smtClean="0">
              <a:latin typeface="Arial" pitchFamily="34" charset="0"/>
              <a:cs typeface="Arial" pitchFamily="34" charset="0"/>
            </a:endParaRPr>
          </a:p>
          <a:p>
            <a:pPr algn="just"/>
            <a:r>
              <a:rPr lang="fr-FR" sz="1100" dirty="0" smtClean="0">
                <a:latin typeface="Arial" pitchFamily="34" charset="0"/>
                <a:cs typeface="Arial" pitchFamily="34" charset="0"/>
              </a:rPr>
              <a:t>L’encadrement du </a:t>
            </a:r>
            <a:r>
              <a:rPr lang="fr-FR" sz="1100" dirty="0" err="1" smtClean="0">
                <a:latin typeface="Arial" pitchFamily="34" charset="0"/>
                <a:cs typeface="Arial" pitchFamily="34" charset="0"/>
              </a:rPr>
              <a:t>sce</a:t>
            </a:r>
            <a:r>
              <a:rPr lang="fr-FR" sz="1100" dirty="0" smtClean="0">
                <a:latin typeface="Arial" pitchFamily="34" charset="0"/>
                <a:cs typeface="Arial" pitchFamily="34" charset="0"/>
              </a:rPr>
              <a:t> commun est assuré par la DRH de Roannais Agglomération.</a:t>
            </a:r>
          </a:p>
          <a:p>
            <a:pPr algn="just"/>
            <a:r>
              <a:rPr lang="fr-FR" sz="1100" dirty="0" smtClean="0">
                <a:latin typeface="Arial" pitchFamily="34" charset="0"/>
                <a:cs typeface="Arial" pitchFamily="34" charset="0"/>
              </a:rPr>
              <a:t>La définition des orientations du service commun est assurée par un comité de pilotage qui se réunit au moins une fois par trimestre, sur proposition d’un comité technique qui se réunit chaque mois. Le COTECH est composé des membres </a:t>
            </a:r>
            <a:r>
              <a:rPr lang="fr-FR" sz="1100" dirty="0">
                <a:latin typeface="Arial" pitchFamily="34" charset="0"/>
                <a:cs typeface="Arial" pitchFamily="34" charset="0"/>
              </a:rPr>
              <a:t>du service commun + DRH des 6 entités</a:t>
            </a:r>
          </a:p>
          <a:p>
            <a:pPr algn="just"/>
            <a:r>
              <a:rPr lang="fr-FR" sz="1100" dirty="0" smtClean="0">
                <a:latin typeface="Arial" pitchFamily="34" charset="0"/>
                <a:cs typeface="Arial" pitchFamily="34" charset="0"/>
              </a:rPr>
              <a:t>Le COPIL est composé des </a:t>
            </a:r>
            <a:r>
              <a:rPr lang="fr-FR" sz="1100" dirty="0">
                <a:latin typeface="Arial" pitchFamily="34" charset="0"/>
                <a:cs typeface="Arial" pitchFamily="34" charset="0"/>
              </a:rPr>
              <a:t>membres du COTECH + médecin de prévention référent  +  </a:t>
            </a:r>
            <a:r>
              <a:rPr lang="fr-FR" sz="1100" dirty="0" smtClean="0">
                <a:latin typeface="Arial" pitchFamily="34" charset="0"/>
                <a:cs typeface="Arial" pitchFamily="34" charset="0"/>
              </a:rPr>
              <a:t>3 élus </a:t>
            </a:r>
            <a:r>
              <a:rPr lang="fr-FR" sz="1100" dirty="0">
                <a:latin typeface="Arial" pitchFamily="34" charset="0"/>
                <a:cs typeface="Arial" pitchFamily="34" charset="0"/>
              </a:rPr>
              <a:t>+ chef de projet (DGS)</a:t>
            </a:r>
          </a:p>
          <a:p>
            <a:pPr algn="just"/>
            <a:r>
              <a:rPr lang="fr-FR" sz="1100" dirty="0" smtClean="0">
                <a:latin typeface="Arial" pitchFamily="34" charset="0"/>
                <a:cs typeface="Arial" pitchFamily="34" charset="0"/>
              </a:rPr>
              <a:t>Un membre du </a:t>
            </a:r>
            <a:r>
              <a:rPr lang="fr-FR" sz="1100" dirty="0" err="1" smtClean="0">
                <a:latin typeface="Arial" pitchFamily="34" charset="0"/>
                <a:cs typeface="Arial" pitchFamily="34" charset="0"/>
              </a:rPr>
              <a:t>sce</a:t>
            </a:r>
            <a:r>
              <a:rPr lang="fr-FR" sz="1100" dirty="0" smtClean="0">
                <a:latin typeface="Arial" pitchFamily="34" charset="0"/>
                <a:cs typeface="Arial" pitchFamily="34" charset="0"/>
              </a:rPr>
              <a:t> commun effectue systématiquement un retour des actions menées </a:t>
            </a:r>
            <a:r>
              <a:rPr lang="fr-FR" sz="1100" dirty="0">
                <a:latin typeface="Arial" pitchFamily="34" charset="0"/>
                <a:cs typeface="Arial" pitchFamily="34" charset="0"/>
              </a:rPr>
              <a:t>en CHSCT de chaque </a:t>
            </a:r>
            <a:r>
              <a:rPr lang="fr-FR" sz="1100" dirty="0" smtClean="0">
                <a:latin typeface="Arial" pitchFamily="34" charset="0"/>
                <a:cs typeface="Arial" pitchFamily="34" charset="0"/>
              </a:rPr>
              <a:t>entité.</a:t>
            </a:r>
            <a:endParaRPr lang="fr-FR" sz="11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2DB22A53-6B88-44C0-9CD8-DF08B56965FE}" type="slidenum">
              <a:rPr lang="fr-FR" smtClean="0">
                <a:solidFill>
                  <a:prstClr val="black"/>
                </a:solidFill>
              </a:rPr>
              <a:pPr/>
              <a:t>4</a:t>
            </a:fld>
            <a:endParaRPr lang="fr-FR">
              <a:solidFill>
                <a:prstClr val="black"/>
              </a:solidFill>
            </a:endParaRPr>
          </a:p>
        </p:txBody>
      </p:sp>
      <p:sp>
        <p:nvSpPr>
          <p:cNvPr id="5" name="Espace réservé du pied de page 4"/>
          <p:cNvSpPr>
            <a:spLocks noGrp="1"/>
          </p:cNvSpPr>
          <p:nvPr>
            <p:ph type="ftr" sz="quarter" idx="11"/>
          </p:nvPr>
        </p:nvSpPr>
        <p:spPr/>
        <p:txBody>
          <a:bodyPr/>
          <a:lstStyle/>
          <a:p>
            <a:endParaRPr lang="fr-FR">
              <a:solidFill>
                <a:prstClr val="black"/>
              </a:solidFill>
            </a:endParaRPr>
          </a:p>
        </p:txBody>
      </p:sp>
      <p:sp>
        <p:nvSpPr>
          <p:cNvPr id="6" name="Espace réservé de l'en-tête 5"/>
          <p:cNvSpPr>
            <a:spLocks noGrp="1"/>
          </p:cNvSpPr>
          <p:nvPr>
            <p:ph type="hdr" sz="quarter" idx="12"/>
          </p:nvPr>
        </p:nvSpPr>
        <p:spPr/>
        <p:txBody>
          <a:bodyPr/>
          <a:lstStyle/>
          <a:p>
            <a:endParaRPr lang="fr-FR">
              <a:solidFill>
                <a:prstClr val="black"/>
              </a:solidFill>
            </a:endParaRPr>
          </a:p>
        </p:txBody>
      </p:sp>
    </p:spTree>
    <p:extLst>
      <p:ext uri="{BB962C8B-B14F-4D97-AF65-F5344CB8AC3E}">
        <p14:creationId xmlns:p14="http://schemas.microsoft.com/office/powerpoint/2010/main" val="401457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100" dirty="0" smtClean="0">
                <a:latin typeface="Arial" pitchFamily="34" charset="0"/>
                <a:cs typeface="Arial" pitchFamily="34" charset="0"/>
              </a:rPr>
              <a:t>L’ensemble de la démarche est soutenue par un portage politique fort au niveau des maires, du président, des élus et des DGS. Certains élus participent activement au dispositif en faisant partie du COPIL. </a:t>
            </a:r>
          </a:p>
          <a:p>
            <a:pPr algn="just"/>
            <a:endParaRPr lang="fr-FR" sz="1100" dirty="0">
              <a:latin typeface="Arial" pitchFamily="34" charset="0"/>
              <a:cs typeface="Arial" pitchFamily="34" charset="0"/>
            </a:endParaRPr>
          </a:p>
          <a:p>
            <a:pPr algn="just"/>
            <a:r>
              <a:rPr lang="fr-FR" sz="1100" dirty="0" smtClean="0">
                <a:latin typeface="Arial" pitchFamily="34" charset="0"/>
                <a:cs typeface="Arial" pitchFamily="34" charset="0"/>
              </a:rPr>
              <a:t>Cela s’est traduit par la signature d’une convention pour la création d’un service commun puis la signature d’une </a:t>
            </a:r>
            <a:r>
              <a:rPr lang="fr-FR" sz="1100" dirty="0">
                <a:latin typeface="Arial" pitchFamily="34" charset="0"/>
                <a:cs typeface="Arial" pitchFamily="34" charset="0"/>
              </a:rPr>
              <a:t>charte « notre engagement pour la santé et la sécurité » qui précise les objectifs et les principes du système mis en place.</a:t>
            </a:r>
          </a:p>
          <a:p>
            <a:endParaRPr lang="fr-FR" sz="1000" dirty="0"/>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B22A53-6B88-44C0-9CD8-DF08B56965FE}" type="slidenum">
              <a:rPr lang="fr-FR" smtClean="0"/>
              <a:t>5</a:t>
            </a:fld>
            <a:endParaRPr lang="fr-FR"/>
          </a:p>
        </p:txBody>
      </p:sp>
    </p:spTree>
    <p:extLst>
      <p:ext uri="{BB962C8B-B14F-4D97-AF65-F5344CB8AC3E}">
        <p14:creationId xmlns:p14="http://schemas.microsoft.com/office/powerpoint/2010/main" val="163818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100" dirty="0">
                <a:latin typeface="Arial" pitchFamily="34" charset="0"/>
                <a:cs typeface="Arial" pitchFamily="34" charset="0"/>
              </a:rPr>
              <a:t>Un réseau Ressources Humaines est organisé sur le périmètre de l’agglomération, il se réunit mensuellement depuis près de 4 ans et construit solidement ce projet de prévention. Les </a:t>
            </a:r>
            <a:r>
              <a:rPr lang="fr-FR" sz="1100" dirty="0" smtClean="0">
                <a:latin typeface="Arial" pitchFamily="34" charset="0"/>
                <a:cs typeface="Arial" pitchFamily="34" charset="0"/>
              </a:rPr>
              <a:t>DRH </a:t>
            </a:r>
            <a:r>
              <a:rPr lang="fr-FR" sz="1100" dirty="0">
                <a:latin typeface="Arial" pitchFamily="34" charset="0"/>
                <a:cs typeface="Arial" pitchFamily="34" charset="0"/>
              </a:rPr>
              <a:t>participent au COTECH / COPIL.</a:t>
            </a:r>
          </a:p>
          <a:p>
            <a:pPr algn="just"/>
            <a:endParaRPr lang="fr-FR" sz="1100" dirty="0">
              <a:latin typeface="Arial" pitchFamily="34" charset="0"/>
              <a:cs typeface="Arial" pitchFamily="34" charset="0"/>
            </a:endParaRPr>
          </a:p>
          <a:p>
            <a:pPr algn="just"/>
            <a:r>
              <a:rPr lang="fr-FR" sz="1100" dirty="0">
                <a:latin typeface="Arial" pitchFamily="34" charset="0"/>
                <a:cs typeface="Arial" pitchFamily="34" charset="0"/>
              </a:rPr>
              <a:t>Roannais Agglomération est le maître d’ouvrage de ce projet mutualisé.</a:t>
            </a:r>
          </a:p>
          <a:p>
            <a:pPr algn="just"/>
            <a:endParaRPr lang="fr-FR" sz="1100" dirty="0">
              <a:latin typeface="Arial" pitchFamily="34" charset="0"/>
              <a:cs typeface="Arial" pitchFamily="34" charset="0"/>
            </a:endParaRPr>
          </a:p>
          <a:p>
            <a:pPr algn="just"/>
            <a:r>
              <a:rPr lang="fr-FR" sz="1100" dirty="0">
                <a:latin typeface="Arial" pitchFamily="34" charset="0"/>
                <a:cs typeface="Arial" pitchFamily="34" charset="0"/>
              </a:rPr>
              <a:t>Les ressources humaines constituent l’un des points d’entrée entre </a:t>
            </a:r>
            <a:r>
              <a:rPr lang="fr-FR" sz="1100" dirty="0" smtClean="0">
                <a:latin typeface="Arial" pitchFamily="34" charset="0"/>
                <a:cs typeface="Arial" pitchFamily="34" charset="0"/>
              </a:rPr>
              <a:t>l’entité </a:t>
            </a:r>
            <a:r>
              <a:rPr lang="fr-FR" sz="1100" dirty="0">
                <a:latin typeface="Arial" pitchFamily="34" charset="0"/>
                <a:cs typeface="Arial" pitchFamily="34" charset="0"/>
              </a:rPr>
              <a:t>et le service commun.</a:t>
            </a:r>
          </a:p>
          <a:p>
            <a:pPr algn="just"/>
            <a:endParaRPr lang="fr-FR" sz="1100" dirty="0">
              <a:latin typeface="Arial" pitchFamily="34" charset="0"/>
              <a:cs typeface="Arial" pitchFamily="34" charset="0"/>
            </a:endParaRPr>
          </a:p>
          <a:p>
            <a:pPr algn="just"/>
            <a:r>
              <a:rPr lang="fr-FR" sz="1100" dirty="0">
                <a:latin typeface="Arial" pitchFamily="34" charset="0"/>
                <a:cs typeface="Arial" pitchFamily="34" charset="0"/>
              </a:rPr>
              <a:t>La dynamique de ce réseau a par ailleurs déjà fait ses preuves sur d’autres projets mutualisés notamment sur les formations.</a:t>
            </a:r>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B22A53-6B88-44C0-9CD8-DF08B56965FE}" type="slidenum">
              <a:rPr lang="fr-FR" smtClean="0"/>
              <a:t>7</a:t>
            </a:fld>
            <a:endParaRPr lang="fr-FR"/>
          </a:p>
        </p:txBody>
      </p:sp>
    </p:spTree>
    <p:extLst>
      <p:ext uri="{BB962C8B-B14F-4D97-AF65-F5344CB8AC3E}">
        <p14:creationId xmlns:p14="http://schemas.microsoft.com/office/powerpoint/2010/main" val="93530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100" dirty="0" smtClean="0">
                <a:latin typeface="Arial" pitchFamily="34" charset="0"/>
                <a:cs typeface="Arial" pitchFamily="34" charset="0"/>
              </a:rPr>
              <a:t>A notre prise de fonction, nous avons eu un important travail de connaissance du terrain (encadrement, agents, métiers</a:t>
            </a:r>
            <a:r>
              <a:rPr lang="fr-FR" sz="1100" dirty="0">
                <a:latin typeface="Arial" pitchFamily="34" charset="0"/>
                <a:cs typeface="Arial" pitchFamily="34" charset="0"/>
              </a:rPr>
              <a:t>, </a:t>
            </a:r>
            <a:r>
              <a:rPr lang="fr-FR" sz="1100" dirty="0" smtClean="0">
                <a:latin typeface="Arial" pitchFamily="34" charset="0"/>
                <a:cs typeface="Arial" pitchFamily="34" charset="0"/>
              </a:rPr>
              <a:t>bâtiments, sites).</a:t>
            </a:r>
            <a:endParaRPr lang="fr-FR" sz="1100" dirty="0">
              <a:latin typeface="Arial" pitchFamily="34" charset="0"/>
              <a:cs typeface="Arial" pitchFamily="34" charset="0"/>
            </a:endParaRPr>
          </a:p>
          <a:p>
            <a:pPr algn="just"/>
            <a:r>
              <a:rPr lang="fr-FR" sz="1100" dirty="0" smtClean="0">
                <a:latin typeface="Arial" pitchFamily="34" charset="0"/>
                <a:cs typeface="Arial" pitchFamily="34" charset="0"/>
              </a:rPr>
              <a:t>L’objectif était de </a:t>
            </a:r>
            <a:r>
              <a:rPr lang="fr-FR" sz="1100" dirty="0">
                <a:latin typeface="Arial" pitchFamily="34" charset="0"/>
                <a:cs typeface="Arial" pitchFamily="34" charset="0"/>
              </a:rPr>
              <a:t>se faire connaître (en complément </a:t>
            </a:r>
            <a:r>
              <a:rPr lang="fr-FR" sz="1100" dirty="0" smtClean="0">
                <a:latin typeface="Arial" pitchFamily="34" charset="0"/>
                <a:cs typeface="Arial" pitchFamily="34" charset="0"/>
              </a:rPr>
              <a:t>de la </a:t>
            </a:r>
            <a:r>
              <a:rPr lang="fr-FR" sz="1100" dirty="0">
                <a:latin typeface="Arial" pitchFamily="34" charset="0"/>
                <a:cs typeface="Arial" pitchFamily="34" charset="0"/>
              </a:rPr>
              <a:t>lettre </a:t>
            </a:r>
            <a:r>
              <a:rPr lang="fr-FR" sz="1100" dirty="0" smtClean="0">
                <a:latin typeface="Arial" pitchFamily="34" charset="0"/>
                <a:cs typeface="Arial" pitchFamily="34" charset="0"/>
              </a:rPr>
              <a:t>d’information qui avait été distribuée dans les fiches de paie) </a:t>
            </a:r>
            <a:r>
              <a:rPr lang="fr-FR" sz="1100" dirty="0">
                <a:latin typeface="Arial" pitchFamily="34" charset="0"/>
                <a:cs typeface="Arial" pitchFamily="34" charset="0"/>
              </a:rPr>
              <a:t>et de connaître les risques présents</a:t>
            </a:r>
            <a:r>
              <a:rPr lang="fr-FR" sz="1100" dirty="0" smtClean="0">
                <a:latin typeface="Arial" pitchFamily="34" charset="0"/>
                <a:cs typeface="Arial" pitchFamily="34" charset="0"/>
              </a:rPr>
              <a:t>.</a:t>
            </a:r>
          </a:p>
          <a:p>
            <a:pPr algn="just"/>
            <a:endParaRPr lang="fr-FR" sz="1100" dirty="0">
              <a:latin typeface="Arial" pitchFamily="34" charset="0"/>
              <a:cs typeface="Arial" pitchFamily="34" charset="0"/>
            </a:endParaRPr>
          </a:p>
          <a:p>
            <a:pPr algn="just"/>
            <a:r>
              <a:rPr lang="fr-FR" sz="1100" dirty="0" smtClean="0">
                <a:latin typeface="Arial" pitchFamily="34" charset="0"/>
                <a:cs typeface="Arial" pitchFamily="34" charset="0"/>
              </a:rPr>
              <a:t>Suite à l’essoufflement du dispositif des assistants de prévention (anciens ACMO) et à la démotivation de ces agents, nous avons remobilisé le réseau des assistants de prévention et relais sécurité. </a:t>
            </a:r>
          </a:p>
          <a:p>
            <a:pPr algn="just"/>
            <a:endParaRPr lang="fr-FR" sz="1100" dirty="0">
              <a:latin typeface="Arial" pitchFamily="34" charset="0"/>
              <a:cs typeface="Arial" pitchFamily="34" charset="0"/>
            </a:endParaRPr>
          </a:p>
          <a:p>
            <a:pPr algn="just"/>
            <a:r>
              <a:rPr lang="fr-FR" sz="1100" dirty="0" smtClean="0">
                <a:latin typeface="Arial" pitchFamily="34" charset="0"/>
                <a:cs typeface="Arial" pitchFamily="34" charset="0"/>
              </a:rPr>
              <a:t>Le </a:t>
            </a:r>
            <a:r>
              <a:rPr lang="fr-FR" sz="1100" dirty="0">
                <a:latin typeface="Arial" pitchFamily="34" charset="0"/>
                <a:cs typeface="Arial" pitchFamily="34" charset="0"/>
              </a:rPr>
              <a:t>service commun </a:t>
            </a:r>
            <a:r>
              <a:rPr lang="fr-FR" sz="1100" dirty="0" smtClean="0">
                <a:latin typeface="Arial" pitchFamily="34" charset="0"/>
                <a:cs typeface="Arial" pitchFamily="34" charset="0"/>
              </a:rPr>
              <a:t>part sa vision globale capitalise les actions des entités et met en </a:t>
            </a:r>
            <a:r>
              <a:rPr lang="fr-FR" sz="1100" dirty="0">
                <a:latin typeface="Arial" pitchFamily="34" charset="0"/>
                <a:cs typeface="Arial" pitchFamily="34" charset="0"/>
              </a:rPr>
              <a:t>relation les parties intéressées </a:t>
            </a:r>
            <a:r>
              <a:rPr lang="fr-FR" sz="1100" dirty="0" smtClean="0">
                <a:latin typeface="Arial" pitchFamily="34" charset="0"/>
                <a:cs typeface="Arial" pitchFamily="34" charset="0"/>
              </a:rPr>
              <a:t>en fonction des enjeux et des besoins de chacun.</a:t>
            </a:r>
          </a:p>
          <a:p>
            <a:pPr algn="just"/>
            <a:endParaRPr lang="fr-FR" sz="1100" dirty="0">
              <a:latin typeface="Arial" pitchFamily="34" charset="0"/>
              <a:cs typeface="Arial" pitchFamily="34" charset="0"/>
            </a:endParaRPr>
          </a:p>
          <a:p>
            <a:pPr algn="just"/>
            <a:r>
              <a:rPr lang="fr-FR" sz="1100" dirty="0">
                <a:latin typeface="Arial" pitchFamily="34" charset="0"/>
                <a:cs typeface="Arial" pitchFamily="34" charset="0"/>
              </a:rPr>
              <a:t>Enfin, </a:t>
            </a:r>
            <a:r>
              <a:rPr lang="fr-FR" sz="1100" dirty="0" smtClean="0">
                <a:latin typeface="Arial" pitchFamily="34" charset="0"/>
                <a:cs typeface="Arial" pitchFamily="34" charset="0"/>
              </a:rPr>
              <a:t>le service commun attire l’attention des DRH sur certaines problématiques pour créer des groupes de travail transversal (par </a:t>
            </a:r>
            <a:r>
              <a:rPr lang="fr-FR" sz="1100" dirty="0">
                <a:latin typeface="Arial" pitchFamily="34" charset="0"/>
                <a:cs typeface="Arial" pitchFamily="34" charset="0"/>
              </a:rPr>
              <a:t>exemple le </a:t>
            </a:r>
            <a:r>
              <a:rPr lang="fr-FR" sz="1100" dirty="0" smtClean="0">
                <a:latin typeface="Arial" pitchFamily="34" charset="0"/>
                <a:cs typeface="Arial" pitchFamily="34" charset="0"/>
              </a:rPr>
              <a:t>travail </a:t>
            </a:r>
            <a:r>
              <a:rPr lang="fr-FR" sz="1100" dirty="0">
                <a:latin typeface="Arial" pitchFamily="34" charset="0"/>
                <a:cs typeface="Arial" pitchFamily="34" charset="0"/>
              </a:rPr>
              <a:t>isolé, </a:t>
            </a:r>
            <a:r>
              <a:rPr lang="fr-FR" sz="1100" dirty="0" smtClean="0">
                <a:latin typeface="Arial" pitchFamily="34" charset="0"/>
                <a:cs typeface="Arial" pitchFamily="34" charset="0"/>
              </a:rPr>
              <a:t>les TMS, la mise </a:t>
            </a:r>
            <a:r>
              <a:rPr lang="fr-FR" sz="1100" dirty="0">
                <a:latin typeface="Arial" pitchFamily="34" charset="0"/>
                <a:cs typeface="Arial" pitchFamily="34" charset="0"/>
              </a:rPr>
              <a:t>en place de </a:t>
            </a:r>
            <a:r>
              <a:rPr lang="fr-FR" sz="1100" dirty="0" smtClean="0">
                <a:latin typeface="Arial" pitchFamily="34" charset="0"/>
                <a:cs typeface="Arial" pitchFamily="34" charset="0"/>
              </a:rPr>
              <a:t>causeries…).</a:t>
            </a:r>
            <a:endParaRPr lang="fr-FR" sz="1100" dirty="0">
              <a:latin typeface="Arial" pitchFamily="34" charset="0"/>
              <a:cs typeface="Arial" pitchFamily="34" charset="0"/>
            </a:endParaRPr>
          </a:p>
          <a:p>
            <a:endParaRPr lang="fr-FR" sz="1100" dirty="0">
              <a:latin typeface="Arial" pitchFamily="34" charset="0"/>
              <a:cs typeface="Arial" pitchFamily="34" charset="0"/>
            </a:endParaRPr>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B22A53-6B88-44C0-9CD8-DF08B56965FE}" type="slidenum">
              <a:rPr lang="fr-FR" smtClean="0"/>
              <a:t>8</a:t>
            </a:fld>
            <a:endParaRPr lang="fr-FR"/>
          </a:p>
        </p:txBody>
      </p:sp>
    </p:spTree>
    <p:extLst>
      <p:ext uri="{BB962C8B-B14F-4D97-AF65-F5344CB8AC3E}">
        <p14:creationId xmlns:p14="http://schemas.microsoft.com/office/powerpoint/2010/main" val="184511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1038"/>
            <a:ext cx="4572000" cy="3429000"/>
          </a:xfrm>
        </p:spPr>
      </p:sp>
      <p:sp>
        <p:nvSpPr>
          <p:cNvPr id="3" name="Espace réservé des commentaires 2"/>
          <p:cNvSpPr>
            <a:spLocks noGrp="1"/>
          </p:cNvSpPr>
          <p:nvPr>
            <p:ph type="body" idx="1"/>
          </p:nvPr>
        </p:nvSpPr>
        <p:spPr/>
        <p:txBody>
          <a:bodyPr/>
          <a:lstStyle/>
          <a:p>
            <a:pPr algn="just"/>
            <a:r>
              <a:rPr lang="fr-FR" sz="1100" dirty="0">
                <a:latin typeface="Arial" pitchFamily="34" charset="0"/>
                <a:cs typeface="Arial" pitchFamily="34" charset="0"/>
              </a:rPr>
              <a:t>L</a:t>
            </a:r>
            <a:r>
              <a:rPr lang="fr-FR" sz="1100" dirty="0" smtClean="0">
                <a:latin typeface="Arial" pitchFamily="34" charset="0"/>
                <a:cs typeface="Arial" pitchFamily="34" charset="0"/>
              </a:rPr>
              <a:t>’encadrement organise la mise en place de la politique SST structurée et évolutive. Les agents appliquent les consignes de travail et signalent les risques rencontrés.</a:t>
            </a:r>
          </a:p>
          <a:p>
            <a:pPr algn="just"/>
            <a:endParaRPr lang="fr-FR" sz="1100" dirty="0">
              <a:latin typeface="Arial" pitchFamily="34" charset="0"/>
              <a:cs typeface="Arial" pitchFamily="34" charset="0"/>
            </a:endParaRPr>
          </a:p>
          <a:p>
            <a:pPr algn="just"/>
            <a:r>
              <a:rPr lang="fr-FR" sz="1100" dirty="0">
                <a:latin typeface="Arial" pitchFamily="34" charset="0"/>
                <a:cs typeface="Arial" pitchFamily="34" charset="0"/>
              </a:rPr>
              <a:t>L</a:t>
            </a:r>
            <a:r>
              <a:rPr lang="fr-FR" sz="1100" dirty="0" smtClean="0">
                <a:latin typeface="Arial" pitchFamily="34" charset="0"/>
                <a:cs typeface="Arial" pitchFamily="34" charset="0"/>
              </a:rPr>
              <a:t>e service commun veille à créer une synergie entre les 1300 agents du roannais sur ces questions.</a:t>
            </a:r>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B22A53-6B88-44C0-9CD8-DF08B56965FE}" type="slidenum">
              <a:rPr lang="fr-FR" smtClean="0"/>
              <a:t>9</a:t>
            </a:fld>
            <a:endParaRPr lang="fr-FR"/>
          </a:p>
        </p:txBody>
      </p:sp>
    </p:spTree>
    <p:extLst>
      <p:ext uri="{BB962C8B-B14F-4D97-AF65-F5344CB8AC3E}">
        <p14:creationId xmlns:p14="http://schemas.microsoft.com/office/powerpoint/2010/main" val="399389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100" dirty="0" smtClean="0">
                <a:latin typeface="Arial" pitchFamily="34" charset="0"/>
                <a:cs typeface="Arial" pitchFamily="34" charset="0"/>
              </a:rPr>
              <a:t>Comme nous le disions, un réseau des assistants de prévention et relais sécurité a été relancé en prenant en compte les modifications du décret de 1985.</a:t>
            </a:r>
          </a:p>
          <a:p>
            <a:pPr algn="just"/>
            <a:r>
              <a:rPr lang="fr-FR" sz="1100" dirty="0" smtClean="0">
                <a:latin typeface="Arial" pitchFamily="34" charset="0"/>
                <a:cs typeface="Arial" pitchFamily="34" charset="0"/>
              </a:rPr>
              <a:t> </a:t>
            </a:r>
            <a:endParaRPr lang="fr-FR" sz="1100" dirty="0">
              <a:latin typeface="Arial" pitchFamily="34" charset="0"/>
              <a:cs typeface="Arial" pitchFamily="34" charset="0"/>
            </a:endParaRPr>
          </a:p>
          <a:p>
            <a:pPr algn="just"/>
            <a:r>
              <a:rPr lang="fr-FR" sz="1100" dirty="0" smtClean="0">
                <a:latin typeface="Arial" pitchFamily="34" charset="0"/>
                <a:cs typeface="Arial" pitchFamily="34" charset="0"/>
              </a:rPr>
              <a:t>Des </a:t>
            </a:r>
            <a:r>
              <a:rPr lang="fr-FR" sz="1100" dirty="0">
                <a:latin typeface="Arial" pitchFamily="34" charset="0"/>
                <a:cs typeface="Arial" pitchFamily="34" charset="0"/>
              </a:rPr>
              <a:t>lettres de mission harmonisées entre les entités ont </a:t>
            </a:r>
            <a:r>
              <a:rPr lang="fr-FR" sz="1100" dirty="0" smtClean="0">
                <a:latin typeface="Arial" pitchFamily="34" charset="0"/>
                <a:cs typeface="Arial" pitchFamily="34" charset="0"/>
              </a:rPr>
              <a:t>donc été créées </a:t>
            </a:r>
            <a:r>
              <a:rPr lang="fr-FR" sz="1100" dirty="0">
                <a:latin typeface="Arial" pitchFamily="34" charset="0"/>
                <a:cs typeface="Arial" pitchFamily="34" charset="0"/>
              </a:rPr>
              <a:t>pour détailler </a:t>
            </a:r>
            <a:r>
              <a:rPr lang="fr-FR" sz="1100" dirty="0" smtClean="0">
                <a:latin typeface="Arial" pitchFamily="34" charset="0"/>
                <a:cs typeface="Arial" pitchFamily="34" charset="0"/>
              </a:rPr>
              <a:t>leurs missions. Il </a:t>
            </a:r>
            <a:r>
              <a:rPr lang="fr-FR" sz="1100" dirty="0">
                <a:latin typeface="Arial" pitchFamily="34" charset="0"/>
                <a:cs typeface="Arial" pitchFamily="34" charset="0"/>
              </a:rPr>
              <a:t>s’agit d’un contrat d’engagement </a:t>
            </a:r>
            <a:r>
              <a:rPr lang="fr-FR" sz="1100" dirty="0" smtClean="0">
                <a:latin typeface="Arial" pitchFamily="34" charset="0"/>
                <a:cs typeface="Arial" pitchFamily="34" charset="0"/>
              </a:rPr>
              <a:t>bilatéral </a:t>
            </a:r>
            <a:r>
              <a:rPr lang="fr-FR" sz="1100" dirty="0">
                <a:latin typeface="Arial" pitchFamily="34" charset="0"/>
                <a:cs typeface="Arial" pitchFamily="34" charset="0"/>
              </a:rPr>
              <a:t>entre l’autorité </a:t>
            </a:r>
            <a:r>
              <a:rPr lang="fr-FR" sz="1100" dirty="0" smtClean="0">
                <a:latin typeface="Arial" pitchFamily="34" charset="0"/>
                <a:cs typeface="Arial" pitchFamily="34" charset="0"/>
              </a:rPr>
              <a:t>territorial et </a:t>
            </a:r>
            <a:r>
              <a:rPr lang="fr-FR" sz="1100" dirty="0">
                <a:latin typeface="Arial" pitchFamily="34" charset="0"/>
                <a:cs typeface="Arial" pitchFamily="34" charset="0"/>
              </a:rPr>
              <a:t>les </a:t>
            </a:r>
            <a:r>
              <a:rPr lang="fr-FR" sz="1100" dirty="0" smtClean="0">
                <a:latin typeface="Arial" pitchFamily="34" charset="0"/>
                <a:cs typeface="Arial" pitchFamily="34" charset="0"/>
              </a:rPr>
              <a:t>agents concernés.</a:t>
            </a:r>
            <a:endParaRPr lang="fr-FR" sz="1100" dirty="0">
              <a:latin typeface="Arial" pitchFamily="34" charset="0"/>
              <a:cs typeface="Arial" pitchFamily="34" charset="0"/>
            </a:endParaRPr>
          </a:p>
          <a:p>
            <a:pPr algn="just"/>
            <a:r>
              <a:rPr lang="fr-FR" sz="1100" dirty="0" smtClean="0">
                <a:latin typeface="Arial" pitchFamily="34" charset="0"/>
                <a:cs typeface="Arial" pitchFamily="34" charset="0"/>
              </a:rPr>
              <a:t>Cependant, la répartition ainsi que les </a:t>
            </a:r>
            <a:r>
              <a:rPr lang="fr-FR" sz="1100" dirty="0">
                <a:latin typeface="Arial" pitchFamily="34" charset="0"/>
                <a:cs typeface="Arial" pitchFamily="34" charset="0"/>
              </a:rPr>
              <a:t>nominations </a:t>
            </a:r>
            <a:r>
              <a:rPr lang="fr-FR" sz="1100" dirty="0" smtClean="0">
                <a:latin typeface="Arial" pitchFamily="34" charset="0"/>
                <a:cs typeface="Arial" pitchFamily="34" charset="0"/>
              </a:rPr>
              <a:t>restent à la libre appréciation de chaque entité</a:t>
            </a:r>
            <a:r>
              <a:rPr lang="fr-FR" sz="1100" dirty="0">
                <a:latin typeface="Arial" pitchFamily="34" charset="0"/>
                <a:cs typeface="Arial" pitchFamily="34" charset="0"/>
              </a:rPr>
              <a:t>. </a:t>
            </a:r>
            <a:r>
              <a:rPr lang="fr-FR" sz="1100" dirty="0" smtClean="0">
                <a:latin typeface="Arial" pitchFamily="34" charset="0"/>
                <a:cs typeface="Arial" pitchFamily="34" charset="0"/>
              </a:rPr>
              <a:t>Les assistants de prévention ont été répartis dans </a:t>
            </a:r>
            <a:r>
              <a:rPr lang="fr-FR" sz="1100" dirty="0">
                <a:latin typeface="Arial" pitchFamily="34" charset="0"/>
                <a:cs typeface="Arial" pitchFamily="34" charset="0"/>
              </a:rPr>
              <a:t>l’ensemble des directions en fonction des attentes, des besoins et des risques identifiés </a:t>
            </a:r>
            <a:r>
              <a:rPr lang="fr-FR" sz="1100" dirty="0" smtClean="0">
                <a:latin typeface="Arial" pitchFamily="34" charset="0"/>
                <a:cs typeface="Arial" pitchFamily="34" charset="0"/>
              </a:rPr>
              <a:t>voire parfois compléter par </a:t>
            </a:r>
            <a:r>
              <a:rPr lang="fr-FR" sz="1100" dirty="0">
                <a:latin typeface="Arial" pitchFamily="34" charset="0"/>
                <a:cs typeface="Arial" pitchFamily="34" charset="0"/>
              </a:rPr>
              <a:t>des relais sécurité où cela </a:t>
            </a:r>
            <a:r>
              <a:rPr lang="fr-FR" sz="1100" dirty="0" smtClean="0">
                <a:latin typeface="Arial" pitchFamily="34" charset="0"/>
                <a:cs typeface="Arial" pitchFamily="34" charset="0"/>
              </a:rPr>
              <a:t>était </a:t>
            </a:r>
            <a:r>
              <a:rPr lang="fr-FR" sz="1100" dirty="0">
                <a:latin typeface="Arial" pitchFamily="34" charset="0"/>
                <a:cs typeface="Arial" pitchFamily="34" charset="0"/>
              </a:rPr>
              <a:t>nécessaire. </a:t>
            </a:r>
          </a:p>
          <a:p>
            <a:pPr algn="just"/>
            <a:endParaRPr lang="fr-FR" sz="1100" dirty="0" smtClean="0">
              <a:latin typeface="Arial" pitchFamily="34" charset="0"/>
              <a:cs typeface="Arial" pitchFamily="34" charset="0"/>
            </a:endParaRPr>
          </a:p>
          <a:p>
            <a:pPr algn="just"/>
            <a:endParaRPr lang="fr-FR" sz="1100" dirty="0">
              <a:latin typeface="Arial" pitchFamily="34" charset="0"/>
              <a:cs typeface="Arial" pitchFamily="34" charset="0"/>
            </a:endParaRPr>
          </a:p>
          <a:p>
            <a:pPr algn="just"/>
            <a:r>
              <a:rPr lang="fr-FR" sz="1100" dirty="0" smtClean="0">
                <a:latin typeface="Arial" pitchFamily="34" charset="0"/>
                <a:cs typeface="Arial" pitchFamily="34" charset="0"/>
              </a:rPr>
              <a:t>Le service commun accompagne ce </a:t>
            </a:r>
            <a:r>
              <a:rPr lang="fr-FR" sz="1100" dirty="0">
                <a:latin typeface="Arial" pitchFamily="34" charset="0"/>
                <a:cs typeface="Arial" pitchFamily="34" charset="0"/>
              </a:rPr>
              <a:t>réseau </a:t>
            </a:r>
            <a:r>
              <a:rPr lang="fr-FR" sz="1100" dirty="0" smtClean="0">
                <a:latin typeface="Arial" pitchFamily="34" charset="0"/>
                <a:cs typeface="Arial" pitchFamily="34" charset="0"/>
              </a:rPr>
              <a:t>en organisant des réunions trimestrielles afin </a:t>
            </a:r>
            <a:r>
              <a:rPr lang="fr-FR" sz="1100" dirty="0">
                <a:latin typeface="Arial" pitchFamily="34" charset="0"/>
                <a:cs typeface="Arial" pitchFamily="34" charset="0"/>
              </a:rPr>
              <a:t>de créer une </a:t>
            </a:r>
            <a:r>
              <a:rPr lang="fr-FR" sz="1100" dirty="0" smtClean="0">
                <a:latin typeface="Arial" pitchFamily="34" charset="0"/>
                <a:cs typeface="Arial" pitchFamily="34" charset="0"/>
              </a:rPr>
              <a:t>dynamique, de rompre l’isolement et </a:t>
            </a:r>
            <a:r>
              <a:rPr lang="fr-FR" sz="1100" dirty="0">
                <a:latin typeface="Arial" pitchFamily="34" charset="0"/>
                <a:cs typeface="Arial" pitchFamily="34" charset="0"/>
              </a:rPr>
              <a:t>de suivre les </a:t>
            </a:r>
            <a:r>
              <a:rPr lang="fr-FR" sz="1100" dirty="0" smtClean="0">
                <a:latin typeface="Arial" pitchFamily="34" charset="0"/>
                <a:cs typeface="Arial" pitchFamily="34" charset="0"/>
              </a:rPr>
              <a:t>actions. </a:t>
            </a:r>
          </a:p>
          <a:p>
            <a:pPr algn="just"/>
            <a:endParaRPr lang="fr-FR" sz="1100" dirty="0">
              <a:latin typeface="Arial" pitchFamily="34" charset="0"/>
              <a:cs typeface="Arial" pitchFamily="34" charset="0"/>
            </a:endParaRPr>
          </a:p>
          <a:p>
            <a:endParaRPr lang="fr-FR" sz="1100" dirty="0">
              <a:latin typeface="Arial" pitchFamily="34" charset="0"/>
              <a:cs typeface="Arial" pitchFamily="34" charset="0"/>
            </a:endParaRPr>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B22A53-6B88-44C0-9CD8-DF08B56965FE}" type="slidenum">
              <a:rPr lang="fr-FR" smtClean="0"/>
              <a:t>10</a:t>
            </a:fld>
            <a:endParaRPr lang="fr-FR" dirty="0"/>
          </a:p>
        </p:txBody>
      </p:sp>
    </p:spTree>
    <p:extLst>
      <p:ext uri="{BB962C8B-B14F-4D97-AF65-F5344CB8AC3E}">
        <p14:creationId xmlns:p14="http://schemas.microsoft.com/office/powerpoint/2010/main" val="2618549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1657DCC-49BA-44A7-8936-7CC101C7D4EF}" type="datetimeFigureOut">
              <a:rPr lang="fr-FR" smtClean="0"/>
              <a:t>26/07/2013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6215AE-76B0-4094-8433-8132E60EE849}" type="slidenum">
              <a:rPr lang="fr-FR" smtClean="0"/>
              <a:t>‹N°›</a:t>
            </a:fld>
            <a:endParaRPr lang="fr-FR"/>
          </a:p>
        </p:txBody>
      </p:sp>
    </p:spTree>
    <p:extLst>
      <p:ext uri="{BB962C8B-B14F-4D97-AF65-F5344CB8AC3E}">
        <p14:creationId xmlns:p14="http://schemas.microsoft.com/office/powerpoint/2010/main" val="90584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657DCC-49BA-44A7-8936-7CC101C7D4EF}" type="datetimeFigureOut">
              <a:rPr lang="fr-FR" smtClean="0"/>
              <a:t>26/07/2013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6215AE-76B0-4094-8433-8132E60EE849}" type="slidenum">
              <a:rPr lang="fr-FR" smtClean="0"/>
              <a:t>‹N°›</a:t>
            </a:fld>
            <a:endParaRPr lang="fr-FR"/>
          </a:p>
        </p:txBody>
      </p:sp>
    </p:spTree>
    <p:extLst>
      <p:ext uri="{BB962C8B-B14F-4D97-AF65-F5344CB8AC3E}">
        <p14:creationId xmlns:p14="http://schemas.microsoft.com/office/powerpoint/2010/main" val="248641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657DCC-49BA-44A7-8936-7CC101C7D4EF}" type="datetimeFigureOut">
              <a:rPr lang="fr-FR" smtClean="0"/>
              <a:t>26/07/2013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6215AE-76B0-4094-8433-8132E60EE849}" type="slidenum">
              <a:rPr lang="fr-FR" smtClean="0"/>
              <a:t>‹N°›</a:t>
            </a:fld>
            <a:endParaRPr lang="fr-FR"/>
          </a:p>
        </p:txBody>
      </p:sp>
    </p:spTree>
    <p:extLst>
      <p:ext uri="{BB962C8B-B14F-4D97-AF65-F5344CB8AC3E}">
        <p14:creationId xmlns:p14="http://schemas.microsoft.com/office/powerpoint/2010/main" val="331222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657DCC-49BA-44A7-8936-7CC101C7D4EF}" type="datetimeFigureOut">
              <a:rPr lang="fr-FR" smtClean="0"/>
              <a:t>26/07/2013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6215AE-76B0-4094-8433-8132E60EE849}" type="slidenum">
              <a:rPr lang="fr-FR" smtClean="0"/>
              <a:t>‹N°›</a:t>
            </a:fld>
            <a:endParaRPr lang="fr-FR"/>
          </a:p>
        </p:txBody>
      </p:sp>
    </p:spTree>
    <p:extLst>
      <p:ext uri="{BB962C8B-B14F-4D97-AF65-F5344CB8AC3E}">
        <p14:creationId xmlns:p14="http://schemas.microsoft.com/office/powerpoint/2010/main" val="122235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1657DCC-49BA-44A7-8936-7CC101C7D4EF}" type="datetimeFigureOut">
              <a:rPr lang="fr-FR" smtClean="0"/>
              <a:t>26/07/2013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6215AE-76B0-4094-8433-8132E60EE849}" type="slidenum">
              <a:rPr lang="fr-FR" smtClean="0"/>
              <a:t>‹N°›</a:t>
            </a:fld>
            <a:endParaRPr lang="fr-FR"/>
          </a:p>
        </p:txBody>
      </p:sp>
    </p:spTree>
    <p:extLst>
      <p:ext uri="{BB962C8B-B14F-4D97-AF65-F5344CB8AC3E}">
        <p14:creationId xmlns:p14="http://schemas.microsoft.com/office/powerpoint/2010/main" val="415321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1657DCC-49BA-44A7-8936-7CC101C7D4EF}" type="datetimeFigureOut">
              <a:rPr lang="fr-FR" smtClean="0"/>
              <a:t>26/07/2013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6215AE-76B0-4094-8433-8132E60EE849}" type="slidenum">
              <a:rPr lang="fr-FR" smtClean="0"/>
              <a:t>‹N°›</a:t>
            </a:fld>
            <a:endParaRPr lang="fr-FR"/>
          </a:p>
        </p:txBody>
      </p:sp>
    </p:spTree>
    <p:extLst>
      <p:ext uri="{BB962C8B-B14F-4D97-AF65-F5344CB8AC3E}">
        <p14:creationId xmlns:p14="http://schemas.microsoft.com/office/powerpoint/2010/main" val="250192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1657DCC-49BA-44A7-8936-7CC101C7D4EF}" type="datetimeFigureOut">
              <a:rPr lang="fr-FR" smtClean="0"/>
              <a:t>26/07/2013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6215AE-76B0-4094-8433-8132E60EE849}" type="slidenum">
              <a:rPr lang="fr-FR" smtClean="0"/>
              <a:t>‹N°›</a:t>
            </a:fld>
            <a:endParaRPr lang="fr-FR"/>
          </a:p>
        </p:txBody>
      </p:sp>
    </p:spTree>
    <p:extLst>
      <p:ext uri="{BB962C8B-B14F-4D97-AF65-F5344CB8AC3E}">
        <p14:creationId xmlns:p14="http://schemas.microsoft.com/office/powerpoint/2010/main" val="257322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1657DCC-49BA-44A7-8936-7CC101C7D4EF}" type="datetimeFigureOut">
              <a:rPr lang="fr-FR" smtClean="0"/>
              <a:t>26/07/2013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6215AE-76B0-4094-8433-8132E60EE849}" type="slidenum">
              <a:rPr lang="fr-FR" smtClean="0"/>
              <a:t>‹N°›</a:t>
            </a:fld>
            <a:endParaRPr lang="fr-FR"/>
          </a:p>
        </p:txBody>
      </p:sp>
    </p:spTree>
    <p:extLst>
      <p:ext uri="{BB962C8B-B14F-4D97-AF65-F5344CB8AC3E}">
        <p14:creationId xmlns:p14="http://schemas.microsoft.com/office/powerpoint/2010/main" val="60920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1657DCC-49BA-44A7-8936-7CC101C7D4EF}" type="datetimeFigureOut">
              <a:rPr lang="fr-FR" smtClean="0"/>
              <a:t>26/07/2013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6215AE-76B0-4094-8433-8132E60EE849}" type="slidenum">
              <a:rPr lang="fr-FR" smtClean="0"/>
              <a:t>‹N°›</a:t>
            </a:fld>
            <a:endParaRPr lang="fr-FR"/>
          </a:p>
        </p:txBody>
      </p:sp>
    </p:spTree>
    <p:extLst>
      <p:ext uri="{BB962C8B-B14F-4D97-AF65-F5344CB8AC3E}">
        <p14:creationId xmlns:p14="http://schemas.microsoft.com/office/powerpoint/2010/main" val="182687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1657DCC-49BA-44A7-8936-7CC101C7D4EF}" type="datetimeFigureOut">
              <a:rPr lang="fr-FR" smtClean="0"/>
              <a:t>26/07/2013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6215AE-76B0-4094-8433-8132E60EE849}" type="slidenum">
              <a:rPr lang="fr-FR" smtClean="0"/>
              <a:t>‹N°›</a:t>
            </a:fld>
            <a:endParaRPr lang="fr-FR"/>
          </a:p>
        </p:txBody>
      </p:sp>
    </p:spTree>
    <p:extLst>
      <p:ext uri="{BB962C8B-B14F-4D97-AF65-F5344CB8AC3E}">
        <p14:creationId xmlns:p14="http://schemas.microsoft.com/office/powerpoint/2010/main" val="352215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1657DCC-49BA-44A7-8936-7CC101C7D4EF}" type="datetimeFigureOut">
              <a:rPr lang="fr-FR" smtClean="0"/>
              <a:t>26/07/2013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6215AE-76B0-4094-8433-8132E60EE849}" type="slidenum">
              <a:rPr lang="fr-FR" smtClean="0"/>
              <a:t>‹N°›</a:t>
            </a:fld>
            <a:endParaRPr lang="fr-FR"/>
          </a:p>
        </p:txBody>
      </p:sp>
    </p:spTree>
    <p:extLst>
      <p:ext uri="{BB962C8B-B14F-4D97-AF65-F5344CB8AC3E}">
        <p14:creationId xmlns:p14="http://schemas.microsoft.com/office/powerpoint/2010/main" val="346603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57DCC-49BA-44A7-8936-7CC101C7D4EF}" type="datetimeFigureOut">
              <a:rPr lang="fr-FR" smtClean="0"/>
              <a:t>26/07/2013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15AE-76B0-4094-8433-8132E60EE849}" type="slidenum">
              <a:rPr lang="fr-FR" smtClean="0"/>
              <a:t>‹N°›</a:t>
            </a:fld>
            <a:endParaRPr lang="fr-FR"/>
          </a:p>
        </p:txBody>
      </p:sp>
    </p:spTree>
    <p:extLst>
      <p:ext uri="{BB962C8B-B14F-4D97-AF65-F5344CB8AC3E}">
        <p14:creationId xmlns:p14="http://schemas.microsoft.com/office/powerpoint/2010/main" val="230993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oleObject" Target="file:///\\gra\partages\Agglo\RH_RESEAU\FNP\Preventica\Charte.pptx"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3568" y="764704"/>
            <a:ext cx="7772400" cy="1470025"/>
          </a:xfrm>
        </p:spPr>
        <p:txBody>
          <a:bodyPr>
            <a:normAutofit/>
          </a:bodyPr>
          <a:lstStyle/>
          <a:p>
            <a:r>
              <a:rPr lang="fr-FR" dirty="0" smtClean="0">
                <a:solidFill>
                  <a:srgbClr val="C24E97"/>
                </a:solidFill>
                <a:latin typeface="Franklin Gothic Demi Cond" pitchFamily="34" charset="0"/>
              </a:rPr>
              <a:t>CREATION D’UN SERVICE COMMUN SANTE ET SECURITE AU TRAVAIL</a:t>
            </a:r>
            <a:endParaRPr lang="fr-FR" dirty="0">
              <a:solidFill>
                <a:srgbClr val="C24E97"/>
              </a:solidFill>
              <a:latin typeface="Franklin Gothic Demi Con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009" y="3562269"/>
            <a:ext cx="67119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3248" y="6259513"/>
            <a:ext cx="1981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213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1058035"/>
            <a:ext cx="5544615" cy="45719"/>
          </a:xfrm>
          <a:prstGeom prst="rect">
            <a:avLst/>
          </a:prstGeom>
          <a:solidFill>
            <a:srgbClr val="C24E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t>,</a:t>
            </a:r>
            <a:endParaRPr lang="fr-FR" dirty="0"/>
          </a:p>
        </p:txBody>
      </p:sp>
      <p:sp>
        <p:nvSpPr>
          <p:cNvPr id="7" name="Espace réservé de la date 3"/>
          <p:cNvSpPr>
            <a:spLocks noGrp="1"/>
          </p:cNvSpPr>
          <p:nvPr>
            <p:ph type="dt" sz="half" idx="4294967295"/>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dirty="0" smtClean="0"/>
              <a:t>25/09/2013</a:t>
            </a:r>
            <a:endParaRPr lang="fr-FR" dirty="0"/>
          </a:p>
        </p:txBody>
      </p:sp>
      <p:sp>
        <p:nvSpPr>
          <p:cNvPr id="8" name="Espace réservé du pied de page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dirty="0" smtClean="0"/>
              <a:t>PRESENTATION PREVENTICA LYON - </a:t>
            </a:r>
            <a:fld id="{44C44021-96C7-4A8A-954E-DA23E77AEA4D}" type="slidenum">
              <a:rPr lang="fr-FR" smtClean="0"/>
              <a:t>10</a:t>
            </a:fld>
            <a:endParaRPr lang="fr-FR" dirty="0"/>
          </a:p>
        </p:txBody>
      </p:sp>
      <p:pic>
        <p:nvPicPr>
          <p:cNvPr id="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3248" y="6259513"/>
            <a:ext cx="1981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552" y="188640"/>
            <a:ext cx="7178608" cy="1569660"/>
          </a:xfrm>
          <a:prstGeom prst="rect">
            <a:avLst/>
          </a:prstGeom>
        </p:spPr>
        <p:txBody>
          <a:bodyPr wrap="square">
            <a:spAutoFit/>
          </a:bodyPr>
          <a:lstStyle/>
          <a:p>
            <a:pPr lvl="0" fontAlgn="base">
              <a:lnSpc>
                <a:spcPct val="200000"/>
              </a:lnSpc>
              <a:spcAft>
                <a:spcPct val="0"/>
              </a:spcAft>
              <a:buClr>
                <a:srgbClr val="C24E97"/>
              </a:buClr>
            </a:pPr>
            <a:r>
              <a:rPr lang="fr-FR" sz="2400" b="1" dirty="0" smtClean="0">
                <a:solidFill>
                  <a:srgbClr val="C24E97"/>
                </a:solidFill>
                <a:latin typeface="Arial" pitchFamily="34" charset="0"/>
                <a:cs typeface="Arial" pitchFamily="34" charset="0"/>
              </a:rPr>
              <a:t>3</a:t>
            </a:r>
            <a:r>
              <a:rPr lang="fr-FR" sz="2400" b="1" dirty="0" smtClean="0">
                <a:solidFill>
                  <a:srgbClr val="C24E97"/>
                </a:solidFill>
                <a:latin typeface="Arial" pitchFamily="34" charset="0"/>
                <a:cs typeface="Arial" pitchFamily="34" charset="0"/>
              </a:rPr>
              <a:t>. </a:t>
            </a:r>
            <a:r>
              <a:rPr lang="fr-FR" sz="2400" b="1" dirty="0" smtClean="0">
                <a:solidFill>
                  <a:srgbClr val="C24E97"/>
                </a:solidFill>
                <a:latin typeface="Arial" pitchFamily="34" charset="0"/>
                <a:cs typeface="Arial" pitchFamily="34" charset="0"/>
              </a:rPr>
              <a:t>LES ACTEURS ET LEURS ROLES :</a:t>
            </a:r>
          </a:p>
          <a:p>
            <a:pPr lvl="0" fontAlgn="base">
              <a:lnSpc>
                <a:spcPct val="200000"/>
              </a:lnSpc>
              <a:spcAft>
                <a:spcPct val="0"/>
              </a:spcAft>
              <a:buClr>
                <a:srgbClr val="C24E97"/>
              </a:buClr>
            </a:pPr>
            <a:r>
              <a:rPr lang="fr-FR" sz="2400" b="1" dirty="0">
                <a:solidFill>
                  <a:srgbClr val="C24E97"/>
                </a:solidFill>
                <a:latin typeface="Arial" pitchFamily="34" charset="0"/>
                <a:cs typeface="Arial" pitchFamily="34" charset="0"/>
              </a:rPr>
              <a:t>l</a:t>
            </a:r>
            <a:r>
              <a:rPr lang="fr-FR" sz="2400" b="1" dirty="0" smtClean="0">
                <a:solidFill>
                  <a:srgbClr val="C24E97"/>
                </a:solidFill>
                <a:latin typeface="Arial" pitchFamily="34" charset="0"/>
                <a:cs typeface="Arial" pitchFamily="34" charset="0"/>
              </a:rPr>
              <a:t>es assistants de prévention et relais sécurité</a:t>
            </a:r>
          </a:p>
        </p:txBody>
      </p:sp>
      <p:sp>
        <p:nvSpPr>
          <p:cNvPr id="11" name="Rectangle 10"/>
          <p:cNvSpPr/>
          <p:nvPr/>
        </p:nvSpPr>
        <p:spPr>
          <a:xfrm>
            <a:off x="593136" y="1916833"/>
            <a:ext cx="2610711" cy="331236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u="sng" dirty="0">
                <a:latin typeface="Arial" pitchFamily="34" charset="0"/>
                <a:cs typeface="Arial" pitchFamily="34" charset="0"/>
              </a:rPr>
              <a:t>Décret  du 10 juin 1985 </a:t>
            </a:r>
            <a:r>
              <a:rPr lang="fr-FR" sz="1200" b="1" u="sng" dirty="0" smtClean="0">
                <a:latin typeface="Arial" pitchFamily="34" charset="0"/>
                <a:cs typeface="Arial" pitchFamily="34" charset="0"/>
              </a:rPr>
              <a:t>modifié</a:t>
            </a:r>
          </a:p>
          <a:p>
            <a:pPr algn="just"/>
            <a:r>
              <a:rPr lang="fr-FR" sz="1200" b="1" dirty="0" smtClean="0">
                <a:latin typeface="Arial" pitchFamily="34" charset="0"/>
                <a:cs typeface="Arial" pitchFamily="34" charset="0"/>
              </a:rPr>
              <a:t> </a:t>
            </a:r>
            <a:endParaRPr lang="fr-FR" sz="1200" b="1" dirty="0">
              <a:latin typeface="Arial" pitchFamily="34" charset="0"/>
              <a:cs typeface="Arial" pitchFamily="34" charset="0"/>
            </a:endParaRPr>
          </a:p>
          <a:p>
            <a:pPr algn="just"/>
            <a:r>
              <a:rPr lang="fr-FR" sz="1200" b="1" dirty="0" smtClean="0">
                <a:latin typeface="Arial" pitchFamily="34" charset="0"/>
                <a:cs typeface="Arial" pitchFamily="34" charset="0"/>
              </a:rPr>
              <a:t>Art</a:t>
            </a:r>
            <a:r>
              <a:rPr lang="fr-FR" sz="1200" b="1" dirty="0">
                <a:latin typeface="Arial" pitchFamily="34" charset="0"/>
                <a:cs typeface="Arial" pitchFamily="34" charset="0"/>
              </a:rPr>
              <a:t>. 4-1. I. - La mission des agents mentionnés à l'article 4 est d'assister et de conseiller l'autorité </a:t>
            </a:r>
            <a:r>
              <a:rPr lang="fr-FR" sz="1200" b="1" dirty="0" smtClean="0">
                <a:latin typeface="Arial" pitchFamily="34" charset="0"/>
                <a:cs typeface="Arial" pitchFamily="34" charset="0"/>
              </a:rPr>
              <a:t>territoriale auprès </a:t>
            </a:r>
            <a:r>
              <a:rPr lang="fr-FR" sz="1200" b="1" dirty="0">
                <a:latin typeface="Arial" pitchFamily="34" charset="0"/>
                <a:cs typeface="Arial" pitchFamily="34" charset="0"/>
              </a:rPr>
              <a:t>de laquelle ils sont placés, dans la démarche d'évaluation des risques et dans la mise en place </a:t>
            </a:r>
            <a:r>
              <a:rPr lang="fr-FR" sz="1200" b="1" dirty="0" smtClean="0">
                <a:latin typeface="Arial" pitchFamily="34" charset="0"/>
                <a:cs typeface="Arial" pitchFamily="34" charset="0"/>
              </a:rPr>
              <a:t>d'une politique </a:t>
            </a:r>
            <a:r>
              <a:rPr lang="fr-FR" sz="1200" b="1" dirty="0">
                <a:latin typeface="Arial" pitchFamily="34" charset="0"/>
                <a:cs typeface="Arial" pitchFamily="34" charset="0"/>
              </a:rPr>
              <a:t>de prévention des risques ainsi que dans la mise en </a:t>
            </a:r>
            <a:r>
              <a:rPr lang="fr-FR" sz="1200" b="1" dirty="0" smtClean="0">
                <a:latin typeface="Arial" pitchFamily="34" charset="0"/>
                <a:cs typeface="Arial" pitchFamily="34" charset="0"/>
              </a:rPr>
              <a:t>œuvre </a:t>
            </a:r>
            <a:r>
              <a:rPr lang="fr-FR" sz="1200" b="1" dirty="0">
                <a:latin typeface="Arial" pitchFamily="34" charset="0"/>
                <a:cs typeface="Arial" pitchFamily="34" charset="0"/>
              </a:rPr>
              <a:t>des règles de sécurité et d'hygiène </a:t>
            </a:r>
            <a:r>
              <a:rPr lang="fr-FR" sz="1200" b="1" dirty="0" smtClean="0">
                <a:latin typeface="Arial" pitchFamily="34" charset="0"/>
                <a:cs typeface="Arial" pitchFamily="34" charset="0"/>
              </a:rPr>
              <a:t>au travail</a:t>
            </a:r>
            <a:endParaRPr lang="fr-FR" sz="1200" b="1" dirty="0">
              <a:latin typeface="Arial" pitchFamily="34" charset="0"/>
              <a:cs typeface="Arial" pitchFamily="34" charset="0"/>
            </a:endParaRPr>
          </a:p>
        </p:txBody>
      </p:sp>
      <p:sp>
        <p:nvSpPr>
          <p:cNvPr id="12" name="ZoneTexte 11"/>
          <p:cNvSpPr txBox="1"/>
          <p:nvPr/>
        </p:nvSpPr>
        <p:spPr>
          <a:xfrm>
            <a:off x="4050588" y="1955503"/>
            <a:ext cx="4464496" cy="3416320"/>
          </a:xfrm>
          <a:prstGeom prst="rect">
            <a:avLst/>
          </a:prstGeom>
          <a:noFill/>
        </p:spPr>
        <p:txBody>
          <a:bodyPr wrap="square" rtlCol="0">
            <a:spAutoFit/>
          </a:bodyPr>
          <a:lstStyle/>
          <a:p>
            <a:pPr algn="just"/>
            <a:r>
              <a:rPr lang="fr-FR" dirty="0" smtClean="0">
                <a:latin typeface="Arial" pitchFamily="34" charset="0"/>
                <a:cs typeface="Arial" pitchFamily="34" charset="0"/>
              </a:rPr>
              <a:t>Dans la pratique, </a:t>
            </a:r>
            <a:r>
              <a:rPr lang="fr-FR" b="1" u="sng" dirty="0" smtClean="0">
                <a:effectLst>
                  <a:outerShdw blurRad="38100" dist="38100" dir="2700000" algn="tl">
                    <a:srgbClr val="000000">
                      <a:alpha val="43137"/>
                    </a:srgbClr>
                  </a:outerShdw>
                </a:effectLst>
                <a:latin typeface="Arial" pitchFamily="34" charset="0"/>
                <a:cs typeface="Arial" pitchFamily="34" charset="0"/>
              </a:rPr>
              <a:t>relais terrain vis-à-vis de la santé et sécurité au travail  </a:t>
            </a:r>
            <a:r>
              <a:rPr lang="fr-FR" dirty="0" smtClean="0">
                <a:latin typeface="Arial" pitchFamily="34" charset="0"/>
                <a:cs typeface="Arial" pitchFamily="34" charset="0"/>
              </a:rPr>
              <a:t>:</a:t>
            </a:r>
          </a:p>
          <a:p>
            <a:pPr algn="just"/>
            <a:endParaRPr lang="fr-FR" dirty="0">
              <a:latin typeface="Arial" pitchFamily="34" charset="0"/>
              <a:cs typeface="Arial" pitchFamily="34" charset="0"/>
            </a:endParaRPr>
          </a:p>
          <a:p>
            <a:pPr marL="285750" indent="-285750" algn="just">
              <a:buClr>
                <a:srgbClr val="92D050"/>
              </a:buClr>
              <a:buFont typeface="Symbol" pitchFamily="18" charset="2"/>
              <a:buChar char=""/>
            </a:pPr>
            <a:r>
              <a:rPr lang="fr-FR" dirty="0" smtClean="0">
                <a:latin typeface="Arial" pitchFamily="34" charset="0"/>
                <a:cs typeface="Arial" pitchFamily="34" charset="0"/>
              </a:rPr>
              <a:t>Création d’un réseau inter-entités</a:t>
            </a:r>
          </a:p>
          <a:p>
            <a:pPr marL="285750" indent="-285750" algn="just">
              <a:buClr>
                <a:srgbClr val="92D050"/>
              </a:buClr>
              <a:buFont typeface="Symbol" pitchFamily="18" charset="2"/>
              <a:buChar char=""/>
            </a:pPr>
            <a:endParaRPr lang="fr-FR" dirty="0">
              <a:latin typeface="Arial" pitchFamily="34" charset="0"/>
              <a:cs typeface="Arial" pitchFamily="34" charset="0"/>
            </a:endParaRPr>
          </a:p>
          <a:p>
            <a:pPr marL="285750" indent="-285750" algn="just">
              <a:buClr>
                <a:srgbClr val="92D050"/>
              </a:buClr>
              <a:buFont typeface="Symbol" pitchFamily="18" charset="2"/>
              <a:buChar char=""/>
            </a:pPr>
            <a:r>
              <a:rPr lang="fr-FR" dirty="0" smtClean="0">
                <a:latin typeface="Arial" pitchFamily="34" charset="0"/>
                <a:cs typeface="Arial" pitchFamily="34" charset="0"/>
              </a:rPr>
              <a:t>Accompagnement et appui par le service commun</a:t>
            </a:r>
          </a:p>
          <a:p>
            <a:pPr marL="285750" indent="-285750" algn="just">
              <a:buClr>
                <a:srgbClr val="92D050"/>
              </a:buClr>
              <a:buFont typeface="Symbol" pitchFamily="18" charset="2"/>
              <a:buChar char=""/>
            </a:pPr>
            <a:endParaRPr lang="fr-FR" dirty="0" smtClean="0">
              <a:latin typeface="Arial" pitchFamily="34" charset="0"/>
              <a:cs typeface="Arial" pitchFamily="34" charset="0"/>
            </a:endParaRPr>
          </a:p>
          <a:p>
            <a:pPr marL="285750" indent="-285750" algn="just">
              <a:buClr>
                <a:srgbClr val="92D050"/>
              </a:buClr>
              <a:buFont typeface="Symbol" pitchFamily="18" charset="2"/>
              <a:buChar char=""/>
            </a:pPr>
            <a:r>
              <a:rPr lang="fr-FR" dirty="0" smtClean="0">
                <a:latin typeface="Arial" pitchFamily="34" charset="0"/>
                <a:cs typeface="Arial" pitchFamily="34" charset="0"/>
              </a:rPr>
              <a:t>Volonté de travailler de manière transversale</a:t>
            </a:r>
            <a:endParaRPr lang="fr-FR" dirty="0">
              <a:latin typeface="Arial" pitchFamily="34" charset="0"/>
              <a:cs typeface="Arial" pitchFamily="34" charset="0"/>
            </a:endParaRPr>
          </a:p>
          <a:p>
            <a:pPr algn="just"/>
            <a:endParaRPr lang="fr-FR" dirty="0">
              <a:latin typeface="Arial" pitchFamily="34" charset="0"/>
              <a:cs typeface="Arial" pitchFamily="34" charset="0"/>
            </a:endParaRPr>
          </a:p>
          <a:p>
            <a:pPr algn="just"/>
            <a:endParaRPr lang="fr-FR" dirty="0">
              <a:latin typeface="Arial" pitchFamily="34" charset="0"/>
              <a:cs typeface="Arial" pitchFamily="34" charset="0"/>
            </a:endParaRPr>
          </a:p>
        </p:txBody>
      </p:sp>
      <p:sp>
        <p:nvSpPr>
          <p:cNvPr id="3" name="Rectangle 2"/>
          <p:cNvSpPr/>
          <p:nvPr/>
        </p:nvSpPr>
        <p:spPr>
          <a:xfrm>
            <a:off x="593136" y="5517232"/>
            <a:ext cx="2610711" cy="742281"/>
          </a:xfrm>
          <a:prstGeom prst="rect">
            <a:avLst/>
          </a:prstGeom>
          <a:noFill/>
          <a:ln>
            <a:solidFill>
              <a:srgbClr val="C24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24E97"/>
                </a:solidFill>
              </a:rPr>
              <a:t>Réactivation du réseau en mai 2013</a:t>
            </a:r>
            <a:endParaRPr lang="fr-FR" dirty="0">
              <a:solidFill>
                <a:srgbClr val="C24E97"/>
              </a:solidFill>
            </a:endParaRPr>
          </a:p>
        </p:txBody>
      </p:sp>
    </p:spTree>
    <p:extLst>
      <p:ext uri="{BB962C8B-B14F-4D97-AF65-F5344CB8AC3E}">
        <p14:creationId xmlns:p14="http://schemas.microsoft.com/office/powerpoint/2010/main" val="2878173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188" y="1074217"/>
            <a:ext cx="5422972" cy="45719"/>
          </a:xfrm>
          <a:prstGeom prst="rect">
            <a:avLst/>
          </a:prstGeom>
          <a:solidFill>
            <a:srgbClr val="C24E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t>,</a:t>
            </a:r>
            <a:endParaRPr lang="fr-FR" dirty="0"/>
          </a:p>
        </p:txBody>
      </p:sp>
      <p:sp>
        <p:nvSpPr>
          <p:cNvPr id="7" name="Espace réservé de la date 3"/>
          <p:cNvSpPr>
            <a:spLocks noGrp="1"/>
          </p:cNvSpPr>
          <p:nvPr>
            <p:ph type="dt" sz="half" idx="4294967295"/>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dirty="0" smtClean="0"/>
              <a:t>25/09/2013</a:t>
            </a:r>
            <a:endParaRPr lang="fr-FR" dirty="0"/>
          </a:p>
        </p:txBody>
      </p:sp>
      <p:sp>
        <p:nvSpPr>
          <p:cNvPr id="8" name="Espace réservé du pied de page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dirty="0" smtClean="0"/>
              <a:t>PRESENTATION PREVENTICA LYON - </a:t>
            </a:r>
            <a:fld id="{44C44021-96C7-4A8A-954E-DA23E77AEA4D}" type="slidenum">
              <a:rPr lang="fr-FR" smtClean="0"/>
              <a:t>11</a:t>
            </a:fld>
            <a:endParaRPr lang="fr-FR" dirty="0"/>
          </a:p>
        </p:txBody>
      </p:sp>
      <p:pic>
        <p:nvPicPr>
          <p:cNvPr id="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3248" y="6259513"/>
            <a:ext cx="1981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292" y="335106"/>
            <a:ext cx="8143164" cy="1569660"/>
          </a:xfrm>
          <a:prstGeom prst="rect">
            <a:avLst/>
          </a:prstGeom>
        </p:spPr>
        <p:txBody>
          <a:bodyPr wrap="square">
            <a:spAutoFit/>
          </a:bodyPr>
          <a:lstStyle/>
          <a:p>
            <a:pPr lvl="0" fontAlgn="base">
              <a:lnSpc>
                <a:spcPct val="200000"/>
              </a:lnSpc>
              <a:spcAft>
                <a:spcPct val="0"/>
              </a:spcAft>
              <a:buClr>
                <a:srgbClr val="C24E97"/>
              </a:buClr>
            </a:pPr>
            <a:r>
              <a:rPr lang="fr-FR" sz="2400" b="1" dirty="0" smtClean="0">
                <a:solidFill>
                  <a:srgbClr val="C24E97"/>
                </a:solidFill>
                <a:latin typeface="Arial" pitchFamily="34" charset="0"/>
                <a:cs typeface="Arial" pitchFamily="34" charset="0"/>
              </a:rPr>
              <a:t>3.</a:t>
            </a:r>
            <a:r>
              <a:rPr lang="fr-FR" sz="2400" b="1" dirty="0" smtClean="0">
                <a:solidFill>
                  <a:srgbClr val="C24E97"/>
                </a:solidFill>
                <a:latin typeface="Arial" pitchFamily="34" charset="0"/>
                <a:cs typeface="Arial" pitchFamily="34" charset="0"/>
              </a:rPr>
              <a:t> </a:t>
            </a:r>
            <a:r>
              <a:rPr lang="fr-FR" sz="2400" b="1" dirty="0" smtClean="0">
                <a:solidFill>
                  <a:srgbClr val="C24E97"/>
                </a:solidFill>
                <a:latin typeface="Arial" pitchFamily="34" charset="0"/>
                <a:cs typeface="Arial" pitchFamily="34" charset="0"/>
              </a:rPr>
              <a:t>LES ACTEURS ET LEURS ROLES :</a:t>
            </a:r>
          </a:p>
          <a:p>
            <a:pPr lvl="0" fontAlgn="base">
              <a:lnSpc>
                <a:spcPct val="200000"/>
              </a:lnSpc>
              <a:spcAft>
                <a:spcPct val="0"/>
              </a:spcAft>
              <a:buClr>
                <a:srgbClr val="C24E97"/>
              </a:buClr>
            </a:pPr>
            <a:r>
              <a:rPr lang="fr-FR" sz="2400" b="1" dirty="0" smtClean="0">
                <a:solidFill>
                  <a:srgbClr val="C24E97"/>
                </a:solidFill>
                <a:latin typeface="Arial" pitchFamily="34" charset="0"/>
                <a:cs typeface="Arial" pitchFamily="34" charset="0"/>
              </a:rPr>
              <a:t>Les acteurs externes : médecin de prévention référent</a:t>
            </a:r>
            <a:endParaRPr lang="fr-FR" sz="2400" b="1" dirty="0">
              <a:solidFill>
                <a:srgbClr val="C24E97"/>
              </a:solidFill>
              <a:latin typeface="Arial" pitchFamily="34" charset="0"/>
              <a:cs typeface="Arial" pitchFamily="34" charset="0"/>
            </a:endParaRPr>
          </a:p>
        </p:txBody>
      </p:sp>
      <p:sp>
        <p:nvSpPr>
          <p:cNvPr id="10" name="ZoneTexte 9"/>
          <p:cNvSpPr txBox="1"/>
          <p:nvPr/>
        </p:nvSpPr>
        <p:spPr>
          <a:xfrm>
            <a:off x="606605" y="1972530"/>
            <a:ext cx="8069851" cy="2308324"/>
          </a:xfrm>
          <a:prstGeom prst="rect">
            <a:avLst/>
          </a:prstGeom>
          <a:noFill/>
        </p:spPr>
        <p:txBody>
          <a:bodyPr wrap="square" rtlCol="0">
            <a:spAutoFit/>
          </a:bodyPr>
          <a:lstStyle/>
          <a:p>
            <a:pPr algn="just"/>
            <a:r>
              <a:rPr lang="fr-FR" dirty="0" smtClean="0">
                <a:latin typeface="Arial" pitchFamily="34" charset="0"/>
                <a:cs typeface="Arial" pitchFamily="34" charset="0"/>
              </a:rPr>
              <a:t>Dans la pratique, </a:t>
            </a:r>
            <a:r>
              <a:rPr lang="fr-FR" b="1" u="sng" dirty="0" smtClean="0">
                <a:effectLst>
                  <a:outerShdw blurRad="38100" dist="38100" dir="2700000" algn="tl">
                    <a:srgbClr val="000000">
                      <a:alpha val="43137"/>
                    </a:srgbClr>
                  </a:outerShdw>
                </a:effectLst>
                <a:latin typeface="Arial" pitchFamily="34" charset="0"/>
                <a:cs typeface="Arial" pitchFamily="34" charset="0"/>
              </a:rPr>
              <a:t>partenaire  </a:t>
            </a:r>
            <a:r>
              <a:rPr lang="fr-FR" dirty="0" smtClean="0">
                <a:latin typeface="Arial" pitchFamily="34" charset="0"/>
                <a:cs typeface="Arial" pitchFamily="34" charset="0"/>
              </a:rPr>
              <a:t>:</a:t>
            </a:r>
          </a:p>
          <a:p>
            <a:pPr algn="just"/>
            <a:endParaRPr lang="fr-FR" dirty="0">
              <a:latin typeface="Arial" pitchFamily="34" charset="0"/>
              <a:cs typeface="Arial" pitchFamily="34" charset="0"/>
            </a:endParaRPr>
          </a:p>
          <a:p>
            <a:pPr marL="285750" indent="-285750" algn="just">
              <a:buClr>
                <a:srgbClr val="92D050"/>
              </a:buClr>
              <a:buFont typeface="Symbol" pitchFamily="18" charset="2"/>
              <a:buChar char=""/>
            </a:pPr>
            <a:r>
              <a:rPr lang="fr-FR" dirty="0" smtClean="0">
                <a:latin typeface="Arial" pitchFamily="34" charset="0"/>
                <a:cs typeface="Arial" pitchFamily="34" charset="0"/>
              </a:rPr>
              <a:t>Soutien la démarche santé et sécurité</a:t>
            </a:r>
          </a:p>
          <a:p>
            <a:pPr marL="285750" indent="-285750" algn="just">
              <a:buClr>
                <a:srgbClr val="92D050"/>
              </a:buClr>
              <a:buFont typeface="Symbol" pitchFamily="18" charset="2"/>
              <a:buChar char=""/>
            </a:pPr>
            <a:endParaRPr lang="fr-FR" dirty="0">
              <a:latin typeface="Arial" pitchFamily="34" charset="0"/>
              <a:cs typeface="Arial" pitchFamily="34" charset="0"/>
            </a:endParaRPr>
          </a:p>
          <a:p>
            <a:pPr marL="285750" indent="-285750" algn="just">
              <a:buClr>
                <a:srgbClr val="92D050"/>
              </a:buClr>
              <a:buFont typeface="Symbol" pitchFamily="18" charset="2"/>
              <a:buChar char=""/>
            </a:pPr>
            <a:r>
              <a:rPr lang="fr-FR" dirty="0" smtClean="0">
                <a:latin typeface="Arial" pitchFamily="34" charset="0"/>
                <a:cs typeface="Arial" pitchFamily="34" charset="0"/>
              </a:rPr>
              <a:t>Possibilité de le solliciter sur des études à mener</a:t>
            </a:r>
          </a:p>
          <a:p>
            <a:pPr marL="285750" indent="-285750" algn="just">
              <a:buClr>
                <a:srgbClr val="92D050"/>
              </a:buClr>
              <a:buFont typeface="Symbol" pitchFamily="18" charset="2"/>
              <a:buChar char=""/>
            </a:pPr>
            <a:endParaRPr lang="fr-FR" dirty="0" smtClean="0">
              <a:latin typeface="Arial" pitchFamily="34" charset="0"/>
              <a:cs typeface="Arial" pitchFamily="34" charset="0"/>
            </a:endParaRPr>
          </a:p>
          <a:p>
            <a:pPr marL="285750" indent="-285750" algn="just">
              <a:buClr>
                <a:srgbClr val="92D050"/>
              </a:buClr>
              <a:buFont typeface="Symbol" pitchFamily="18" charset="2"/>
              <a:buChar char=""/>
            </a:pPr>
            <a:r>
              <a:rPr lang="fr-FR" dirty="0" smtClean="0">
                <a:latin typeface="Arial" pitchFamily="34" charset="0"/>
                <a:cs typeface="Arial" pitchFamily="34" charset="0"/>
              </a:rPr>
              <a:t>Participe au COPIL pour donner un point de vue médical</a:t>
            </a:r>
            <a:endParaRPr lang="fr-FR" dirty="0">
              <a:latin typeface="Arial" pitchFamily="34" charset="0"/>
              <a:cs typeface="Arial" pitchFamily="34" charset="0"/>
            </a:endParaRPr>
          </a:p>
          <a:p>
            <a:pPr algn="just"/>
            <a:endParaRPr lang="fr-FR" dirty="0">
              <a:latin typeface="Arial" pitchFamily="34" charset="0"/>
              <a:cs typeface="Arial" pitchFamily="34" charset="0"/>
            </a:endParaRPr>
          </a:p>
        </p:txBody>
      </p:sp>
      <p:pic>
        <p:nvPicPr>
          <p:cNvPr id="3" name="Image 2"/>
          <p:cNvPicPr>
            <a:picLocks noChangeAspect="1"/>
          </p:cNvPicPr>
          <p:nvPr/>
        </p:nvPicPr>
        <p:blipFill rotWithShape="1">
          <a:blip r:embed="rId4">
            <a:extLst>
              <a:ext uri="{28A0092B-C50C-407E-A947-70E740481C1C}">
                <a14:useLocalDpi xmlns:a14="http://schemas.microsoft.com/office/drawing/2010/main" val="0"/>
              </a:ext>
            </a:extLst>
          </a:blip>
          <a:srcRect t="7006" b="16924"/>
          <a:stretch/>
        </p:blipFill>
        <p:spPr>
          <a:xfrm>
            <a:off x="2133600" y="4149080"/>
            <a:ext cx="3878560" cy="2212815"/>
          </a:xfrm>
          <a:prstGeom prst="rect">
            <a:avLst/>
          </a:prstGeom>
        </p:spPr>
      </p:pic>
    </p:spTree>
    <p:extLst>
      <p:ext uri="{BB962C8B-B14F-4D97-AF65-F5344CB8AC3E}">
        <p14:creationId xmlns:p14="http://schemas.microsoft.com/office/powerpoint/2010/main" val="3708443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1058035"/>
            <a:ext cx="5400600" cy="45719"/>
          </a:xfrm>
          <a:prstGeom prst="rect">
            <a:avLst/>
          </a:prstGeom>
          <a:solidFill>
            <a:srgbClr val="C24E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t>,</a:t>
            </a:r>
            <a:endParaRPr lang="fr-FR" dirty="0"/>
          </a:p>
        </p:txBody>
      </p:sp>
      <p:sp>
        <p:nvSpPr>
          <p:cNvPr id="7" name="Espace réservé de la date 3"/>
          <p:cNvSpPr>
            <a:spLocks noGrp="1"/>
          </p:cNvSpPr>
          <p:nvPr>
            <p:ph type="dt" sz="half" idx="4294967295"/>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dirty="0" smtClean="0"/>
              <a:t>25/09/2013</a:t>
            </a:r>
            <a:endParaRPr lang="fr-FR" dirty="0"/>
          </a:p>
        </p:txBody>
      </p:sp>
      <p:sp>
        <p:nvSpPr>
          <p:cNvPr id="8" name="Espace réservé du pied de page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dirty="0" smtClean="0"/>
              <a:t>PRESENTATION PREVENTICA LYON - </a:t>
            </a:r>
            <a:fld id="{44C44021-96C7-4A8A-954E-DA23E77AEA4D}" type="slidenum">
              <a:rPr lang="fr-FR" smtClean="0"/>
              <a:t>12</a:t>
            </a:fld>
            <a:endParaRPr lang="fr-FR" dirty="0"/>
          </a:p>
        </p:txBody>
      </p:sp>
      <p:pic>
        <p:nvPicPr>
          <p:cNvPr id="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3248" y="6259513"/>
            <a:ext cx="1981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552" y="318924"/>
            <a:ext cx="8143164" cy="1569660"/>
          </a:xfrm>
          <a:prstGeom prst="rect">
            <a:avLst/>
          </a:prstGeom>
        </p:spPr>
        <p:txBody>
          <a:bodyPr wrap="square">
            <a:spAutoFit/>
          </a:bodyPr>
          <a:lstStyle/>
          <a:p>
            <a:pPr lvl="0" fontAlgn="base">
              <a:lnSpc>
                <a:spcPct val="200000"/>
              </a:lnSpc>
              <a:spcAft>
                <a:spcPct val="0"/>
              </a:spcAft>
              <a:buClr>
                <a:srgbClr val="C24E97"/>
              </a:buClr>
            </a:pPr>
            <a:r>
              <a:rPr lang="fr-FR" sz="2400" b="1" dirty="0">
                <a:solidFill>
                  <a:srgbClr val="C24E97"/>
                </a:solidFill>
                <a:latin typeface="Arial" pitchFamily="34" charset="0"/>
                <a:cs typeface="Arial" pitchFamily="34" charset="0"/>
              </a:rPr>
              <a:t>3</a:t>
            </a:r>
            <a:r>
              <a:rPr lang="fr-FR" sz="2400" b="1" dirty="0" smtClean="0">
                <a:solidFill>
                  <a:srgbClr val="C24E97"/>
                </a:solidFill>
                <a:latin typeface="Arial" pitchFamily="34" charset="0"/>
                <a:cs typeface="Arial" pitchFamily="34" charset="0"/>
              </a:rPr>
              <a:t>. </a:t>
            </a:r>
            <a:r>
              <a:rPr lang="fr-FR" sz="2400" b="1" dirty="0" smtClean="0">
                <a:solidFill>
                  <a:srgbClr val="C24E97"/>
                </a:solidFill>
                <a:latin typeface="Arial" pitchFamily="34" charset="0"/>
                <a:cs typeface="Arial" pitchFamily="34" charset="0"/>
              </a:rPr>
              <a:t>LES ACTEURS ET LEURS ROLES :</a:t>
            </a:r>
          </a:p>
          <a:p>
            <a:pPr lvl="0" fontAlgn="base">
              <a:lnSpc>
                <a:spcPct val="200000"/>
              </a:lnSpc>
              <a:spcAft>
                <a:spcPct val="0"/>
              </a:spcAft>
              <a:buClr>
                <a:srgbClr val="C24E97"/>
              </a:buClr>
            </a:pPr>
            <a:r>
              <a:rPr lang="fr-FR" sz="2400" b="1" dirty="0" smtClean="0">
                <a:solidFill>
                  <a:srgbClr val="C24E97"/>
                </a:solidFill>
                <a:latin typeface="Arial" pitchFamily="34" charset="0"/>
                <a:cs typeface="Arial" pitchFamily="34" charset="0"/>
              </a:rPr>
              <a:t>Les acteurs externes : ACFI</a:t>
            </a:r>
            <a:endParaRPr lang="fr-FR" sz="2400" b="1" dirty="0">
              <a:solidFill>
                <a:srgbClr val="C24E97"/>
              </a:solidFill>
              <a:latin typeface="Arial" pitchFamily="34" charset="0"/>
              <a:cs typeface="Arial" pitchFamily="34" charset="0"/>
            </a:endParaRPr>
          </a:p>
        </p:txBody>
      </p:sp>
      <p:sp>
        <p:nvSpPr>
          <p:cNvPr id="11" name="ZoneTexte 10"/>
          <p:cNvSpPr txBox="1"/>
          <p:nvPr/>
        </p:nvSpPr>
        <p:spPr>
          <a:xfrm>
            <a:off x="4532866" y="2581082"/>
            <a:ext cx="4464496" cy="3416320"/>
          </a:xfrm>
          <a:prstGeom prst="rect">
            <a:avLst/>
          </a:prstGeom>
          <a:noFill/>
        </p:spPr>
        <p:txBody>
          <a:bodyPr wrap="square" rtlCol="0">
            <a:spAutoFit/>
          </a:bodyPr>
          <a:lstStyle/>
          <a:p>
            <a:pPr algn="just"/>
            <a:r>
              <a:rPr lang="fr-FR" dirty="0" smtClean="0">
                <a:latin typeface="Arial" pitchFamily="34" charset="0"/>
                <a:cs typeface="Arial" pitchFamily="34" charset="0"/>
              </a:rPr>
              <a:t>Dans la pratique, </a:t>
            </a:r>
            <a:r>
              <a:rPr lang="fr-FR" b="1" u="sng" dirty="0" smtClean="0">
                <a:effectLst>
                  <a:outerShdw blurRad="38100" dist="38100" dir="2700000" algn="tl">
                    <a:srgbClr val="000000">
                      <a:alpha val="43137"/>
                    </a:srgbClr>
                  </a:outerShdw>
                </a:effectLst>
                <a:latin typeface="Arial" pitchFamily="34" charset="0"/>
                <a:cs typeface="Arial" pitchFamily="34" charset="0"/>
              </a:rPr>
              <a:t>rôle d’inspection </a:t>
            </a:r>
            <a:r>
              <a:rPr lang="fr-FR" dirty="0" smtClean="0">
                <a:latin typeface="Arial" pitchFamily="34" charset="0"/>
                <a:cs typeface="Arial" pitchFamily="34" charset="0"/>
              </a:rPr>
              <a:t>:</a:t>
            </a:r>
          </a:p>
          <a:p>
            <a:pPr algn="just"/>
            <a:endParaRPr lang="fr-FR" dirty="0">
              <a:latin typeface="Arial" pitchFamily="34" charset="0"/>
              <a:cs typeface="Arial" pitchFamily="34" charset="0"/>
            </a:endParaRPr>
          </a:p>
          <a:p>
            <a:pPr marL="285750" indent="-285750" algn="just">
              <a:buClr>
                <a:srgbClr val="92D050"/>
              </a:buClr>
              <a:buFont typeface="Symbol" pitchFamily="18" charset="2"/>
              <a:buChar char=""/>
            </a:pPr>
            <a:r>
              <a:rPr lang="fr-FR" dirty="0" smtClean="0">
                <a:latin typeface="Arial" pitchFamily="34" charset="0"/>
                <a:cs typeface="Arial" pitchFamily="34" charset="0"/>
              </a:rPr>
              <a:t>Pas de convention à ce jour pour travailler pour un service mutualisé</a:t>
            </a:r>
          </a:p>
          <a:p>
            <a:pPr marL="285750" indent="-285750" algn="just">
              <a:buClr>
                <a:srgbClr val="92D050"/>
              </a:buClr>
              <a:buFont typeface="Symbol" pitchFamily="18" charset="2"/>
              <a:buChar char=""/>
            </a:pPr>
            <a:endParaRPr lang="fr-FR" dirty="0" smtClean="0">
              <a:latin typeface="Arial" pitchFamily="34" charset="0"/>
              <a:cs typeface="Arial" pitchFamily="34" charset="0"/>
            </a:endParaRPr>
          </a:p>
          <a:p>
            <a:pPr marL="285750" indent="-285750" algn="just">
              <a:buClr>
                <a:srgbClr val="92D050"/>
              </a:buClr>
              <a:buFont typeface="Symbol" pitchFamily="18" charset="2"/>
              <a:buChar char=""/>
            </a:pPr>
            <a:r>
              <a:rPr lang="fr-FR" dirty="0" smtClean="0">
                <a:latin typeface="Arial" pitchFamily="34" charset="0"/>
                <a:cs typeface="Arial" pitchFamily="34" charset="0"/>
              </a:rPr>
              <a:t>Collaboration à définir sur des missions transversales (nécessité de plusieurs conventions)</a:t>
            </a:r>
          </a:p>
          <a:p>
            <a:pPr marL="285750" indent="-285750" algn="just">
              <a:buClr>
                <a:srgbClr val="92D050"/>
              </a:buClr>
              <a:buFont typeface="Symbol" pitchFamily="18" charset="2"/>
              <a:buChar char=""/>
            </a:pPr>
            <a:endParaRPr lang="fr-FR" dirty="0" smtClean="0">
              <a:latin typeface="Arial" pitchFamily="34" charset="0"/>
              <a:cs typeface="Arial" pitchFamily="34" charset="0"/>
            </a:endParaRPr>
          </a:p>
          <a:p>
            <a:pPr marL="285750" indent="-285750" algn="just">
              <a:buClr>
                <a:srgbClr val="92D050"/>
              </a:buClr>
              <a:buFont typeface="Symbol" pitchFamily="18" charset="2"/>
              <a:buChar char=""/>
            </a:pPr>
            <a:endParaRPr lang="fr-FR" dirty="0">
              <a:latin typeface="Arial" pitchFamily="34" charset="0"/>
              <a:cs typeface="Arial" pitchFamily="34" charset="0"/>
            </a:endParaRPr>
          </a:p>
          <a:p>
            <a:pPr algn="just"/>
            <a:endParaRPr lang="fr-FR" dirty="0">
              <a:latin typeface="Arial" pitchFamily="34" charset="0"/>
              <a:cs typeface="Arial" pitchFamily="34" charset="0"/>
            </a:endParaRPr>
          </a:p>
          <a:p>
            <a:pPr algn="just"/>
            <a:endParaRPr lang="fr-FR" dirty="0">
              <a:latin typeface="Arial" pitchFamily="34" charset="0"/>
              <a:cs typeface="Arial" pitchFamily="34" charset="0"/>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55" y="1970594"/>
            <a:ext cx="3737521" cy="4194710"/>
          </a:xfrm>
          <a:prstGeom prst="rect">
            <a:avLst/>
          </a:prstGeom>
        </p:spPr>
      </p:pic>
    </p:spTree>
    <p:extLst>
      <p:ext uri="{BB962C8B-B14F-4D97-AF65-F5344CB8AC3E}">
        <p14:creationId xmlns:p14="http://schemas.microsoft.com/office/powerpoint/2010/main" val="1091975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908720"/>
            <a:ext cx="7848872" cy="45719"/>
          </a:xfrm>
          <a:prstGeom prst="rect">
            <a:avLst/>
          </a:prstGeom>
          <a:solidFill>
            <a:srgbClr val="C24E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t>,</a:t>
            </a:r>
            <a:endParaRPr lang="fr-FR" dirty="0"/>
          </a:p>
        </p:txBody>
      </p:sp>
      <p:sp>
        <p:nvSpPr>
          <p:cNvPr id="7" name="Espace réservé de la date 3"/>
          <p:cNvSpPr>
            <a:spLocks noGrp="1"/>
          </p:cNvSpPr>
          <p:nvPr>
            <p:ph type="dt" sz="half" idx="4294967295"/>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dirty="0" smtClean="0"/>
              <a:t>25/09/2013</a:t>
            </a:r>
            <a:endParaRPr lang="fr-FR" dirty="0"/>
          </a:p>
        </p:txBody>
      </p:sp>
      <p:sp>
        <p:nvSpPr>
          <p:cNvPr id="8" name="Espace réservé du pied de page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dirty="0" smtClean="0"/>
              <a:t>PRESENTATION PREVENTICA LYON - </a:t>
            </a:r>
            <a:fld id="{44C44021-96C7-4A8A-954E-DA23E77AEA4D}" type="slidenum">
              <a:rPr lang="fr-FR" smtClean="0"/>
              <a:t>13</a:t>
            </a:fld>
            <a:endParaRPr lang="fr-FR" dirty="0"/>
          </a:p>
        </p:txBody>
      </p:sp>
      <p:pic>
        <p:nvPicPr>
          <p:cNvPr id="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3248" y="6259513"/>
            <a:ext cx="1981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1284" y="149731"/>
            <a:ext cx="7999148" cy="830997"/>
          </a:xfrm>
          <a:prstGeom prst="rect">
            <a:avLst/>
          </a:prstGeom>
        </p:spPr>
        <p:txBody>
          <a:bodyPr wrap="square">
            <a:spAutoFit/>
          </a:bodyPr>
          <a:lstStyle/>
          <a:p>
            <a:pPr lvl="0" fontAlgn="base">
              <a:lnSpc>
                <a:spcPct val="200000"/>
              </a:lnSpc>
              <a:spcAft>
                <a:spcPct val="0"/>
              </a:spcAft>
              <a:buClr>
                <a:srgbClr val="C24E97"/>
              </a:buClr>
            </a:pPr>
            <a:r>
              <a:rPr lang="fr-FR" sz="2400" b="1" dirty="0">
                <a:solidFill>
                  <a:srgbClr val="C24E97"/>
                </a:solidFill>
                <a:latin typeface="Arial" pitchFamily="34" charset="0"/>
                <a:cs typeface="Arial" pitchFamily="34" charset="0"/>
              </a:rPr>
              <a:t>4</a:t>
            </a:r>
            <a:r>
              <a:rPr lang="fr-FR" sz="2400" b="1" dirty="0" smtClean="0">
                <a:solidFill>
                  <a:srgbClr val="C24E97"/>
                </a:solidFill>
                <a:latin typeface="Arial" pitchFamily="34" charset="0"/>
                <a:cs typeface="Arial" pitchFamily="34" charset="0"/>
              </a:rPr>
              <a:t>. </a:t>
            </a:r>
            <a:r>
              <a:rPr lang="fr-FR" b="1" dirty="0" smtClean="0">
                <a:solidFill>
                  <a:srgbClr val="C24E97"/>
                </a:solidFill>
                <a:latin typeface="Arial" pitchFamily="34" charset="0"/>
                <a:cs typeface="Arial" pitchFamily="34" charset="0"/>
              </a:rPr>
              <a:t>VERS UNE CULTURE MUTUALISEE DE LA SANTE ET LA SECURITE</a:t>
            </a:r>
            <a:endParaRPr lang="fr-FR" b="1" dirty="0">
              <a:solidFill>
                <a:srgbClr val="C24E97"/>
              </a:solidFill>
              <a:latin typeface="Arial" pitchFamily="34" charset="0"/>
              <a:cs typeface="Arial" pitchFamily="34" charset="0"/>
            </a:endParaRPr>
          </a:p>
        </p:txBody>
      </p:sp>
      <p:graphicFrame>
        <p:nvGraphicFramePr>
          <p:cNvPr id="11" name="Diagramme 10"/>
          <p:cNvGraphicFramePr/>
          <p:nvPr>
            <p:extLst>
              <p:ext uri="{D42A27DB-BD31-4B8C-83A1-F6EECF244321}">
                <p14:modId xmlns:p14="http://schemas.microsoft.com/office/powerpoint/2010/main" val="3320689792"/>
              </p:ext>
            </p:extLst>
          </p:nvPr>
        </p:nvGraphicFramePr>
        <p:xfrm>
          <a:off x="461284" y="1124744"/>
          <a:ext cx="8503204" cy="51347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p:cNvSpPr txBox="1"/>
          <p:nvPr/>
        </p:nvSpPr>
        <p:spPr>
          <a:xfrm>
            <a:off x="3995936" y="3356992"/>
            <a:ext cx="1800200" cy="646331"/>
          </a:xfrm>
          <a:prstGeom prst="rect">
            <a:avLst/>
          </a:prstGeom>
          <a:solidFill>
            <a:srgbClr val="92D050"/>
          </a:solidFill>
        </p:spPr>
        <p:txBody>
          <a:bodyPr wrap="square" rtlCol="0">
            <a:spAutoFit/>
          </a:bodyPr>
          <a:lstStyle/>
          <a:p>
            <a:pPr algn="ctr"/>
            <a:r>
              <a:rPr lang="fr-FR" dirty="0" smtClean="0">
                <a:solidFill>
                  <a:schemeClr val="bg1"/>
                </a:solidFill>
                <a:latin typeface="Arial" pitchFamily="34" charset="0"/>
                <a:cs typeface="Arial" pitchFamily="34" charset="0"/>
              </a:rPr>
              <a:t>Service Commun</a:t>
            </a:r>
            <a:endParaRPr lang="fr-FR"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77996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fontAlgn="base">
              <a:lnSpc>
                <a:spcPct val="200000"/>
              </a:lnSpc>
              <a:spcAft>
                <a:spcPct val="0"/>
              </a:spcAft>
              <a:buClr>
                <a:srgbClr val="C24E97"/>
              </a:buClr>
              <a:buFont typeface="+mj-lt"/>
              <a:buAutoNum type="arabicPeriod"/>
            </a:pPr>
            <a:r>
              <a:rPr lang="fr-FR" sz="2000" b="1" dirty="0" smtClean="0">
                <a:solidFill>
                  <a:srgbClr val="C24E97"/>
                </a:solidFill>
                <a:latin typeface="Arial" pitchFamily="34" charset="0"/>
                <a:cs typeface="Arial" pitchFamily="34" charset="0"/>
              </a:rPr>
              <a:t>HISTORIQUE DE LA DEMARCHE</a:t>
            </a:r>
          </a:p>
          <a:p>
            <a:pPr lvl="0" fontAlgn="base">
              <a:lnSpc>
                <a:spcPct val="200000"/>
              </a:lnSpc>
              <a:spcAft>
                <a:spcPct val="0"/>
              </a:spcAft>
              <a:buClr>
                <a:srgbClr val="C24E97"/>
              </a:buClr>
              <a:buFont typeface="+mj-lt"/>
              <a:buAutoNum type="arabicPeriod"/>
            </a:pPr>
            <a:r>
              <a:rPr lang="fr-FR" sz="2000" b="1" dirty="0" smtClean="0">
                <a:solidFill>
                  <a:srgbClr val="C24E97"/>
                </a:solidFill>
                <a:latin typeface="Arial" pitchFamily="34" charset="0"/>
                <a:cs typeface="Arial" pitchFamily="34" charset="0"/>
              </a:rPr>
              <a:t>PRESENTATION DU SERVICE </a:t>
            </a:r>
          </a:p>
          <a:p>
            <a:pPr lvl="0" fontAlgn="base">
              <a:lnSpc>
                <a:spcPct val="200000"/>
              </a:lnSpc>
              <a:spcAft>
                <a:spcPct val="0"/>
              </a:spcAft>
              <a:buClr>
                <a:srgbClr val="C24E97"/>
              </a:buClr>
              <a:buFont typeface="+mj-lt"/>
              <a:buAutoNum type="arabicPeriod"/>
            </a:pPr>
            <a:r>
              <a:rPr lang="fr-FR" sz="2000" b="1" dirty="0" smtClean="0">
                <a:solidFill>
                  <a:srgbClr val="C24E97"/>
                </a:solidFill>
                <a:latin typeface="Arial" pitchFamily="34" charset="0"/>
                <a:cs typeface="Arial" pitchFamily="34" charset="0"/>
              </a:rPr>
              <a:t>ROLES </a:t>
            </a:r>
            <a:r>
              <a:rPr lang="fr-FR" sz="2000" b="1" dirty="0" smtClean="0">
                <a:solidFill>
                  <a:srgbClr val="C24E97"/>
                </a:solidFill>
                <a:latin typeface="Arial" pitchFamily="34" charset="0"/>
                <a:cs typeface="Arial" pitchFamily="34" charset="0"/>
              </a:rPr>
              <a:t>ET MISSIONS </a:t>
            </a:r>
            <a:r>
              <a:rPr lang="fr-FR" sz="2000" b="1" dirty="0" smtClean="0">
                <a:solidFill>
                  <a:srgbClr val="C24E97"/>
                </a:solidFill>
                <a:latin typeface="Arial" pitchFamily="34" charset="0"/>
                <a:cs typeface="Arial" pitchFamily="34" charset="0"/>
              </a:rPr>
              <a:t>DES </a:t>
            </a:r>
            <a:r>
              <a:rPr lang="fr-FR" sz="2000" b="1" dirty="0" smtClean="0">
                <a:solidFill>
                  <a:srgbClr val="C24E97"/>
                </a:solidFill>
                <a:latin typeface="Arial" pitchFamily="34" charset="0"/>
                <a:cs typeface="Arial" pitchFamily="34" charset="0"/>
              </a:rPr>
              <a:t>ACTEURS</a:t>
            </a:r>
          </a:p>
          <a:p>
            <a:pPr lvl="0" fontAlgn="base">
              <a:lnSpc>
                <a:spcPct val="200000"/>
              </a:lnSpc>
              <a:spcAft>
                <a:spcPct val="0"/>
              </a:spcAft>
              <a:buClr>
                <a:srgbClr val="C24E97"/>
              </a:buClr>
              <a:buFont typeface="+mj-lt"/>
              <a:buAutoNum type="arabicPeriod"/>
            </a:pPr>
            <a:r>
              <a:rPr lang="fr-FR" sz="2000" b="1" dirty="0" smtClean="0">
                <a:solidFill>
                  <a:srgbClr val="C24E97"/>
                </a:solidFill>
                <a:latin typeface="Arial" pitchFamily="34" charset="0"/>
                <a:cs typeface="Arial" pitchFamily="34" charset="0"/>
              </a:rPr>
              <a:t>VERS UNE CULTURE MUTUALISEE DE LA SANTE ET LA SECURITE </a:t>
            </a:r>
            <a:endParaRPr lang="fr-FR" sz="2000" b="1" dirty="0" smtClean="0">
              <a:solidFill>
                <a:srgbClr val="C24E97"/>
              </a:solidFill>
              <a:latin typeface="Arial" pitchFamily="34" charset="0"/>
              <a:cs typeface="Arial" pitchFamily="34" charset="0"/>
            </a:endParaRPr>
          </a:p>
          <a:p>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76672"/>
            <a:ext cx="82359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0095" y="1110085"/>
            <a:ext cx="8207375" cy="71834"/>
          </a:xfrm>
          <a:prstGeom prst="rect">
            <a:avLst/>
          </a:prstGeom>
          <a:solidFill>
            <a:srgbClr val="C24E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t>,</a:t>
            </a:r>
            <a:endParaRPr lang="fr-FR" dirty="0"/>
          </a:p>
        </p:txBody>
      </p:sp>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570007"/>
            <a:ext cx="418874" cy="41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e la date 3"/>
          <p:cNvSpPr>
            <a:spLocks noGrp="1"/>
          </p:cNvSpPr>
          <p:nvPr>
            <p:ph type="dt" sz="half" idx="4294967295"/>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smtClean="0"/>
              <a:t>25/09/2013</a:t>
            </a:r>
            <a:endParaRPr lang="fr-FR" dirty="0"/>
          </a:p>
        </p:txBody>
      </p:sp>
      <p:sp>
        <p:nvSpPr>
          <p:cNvPr id="8" name="Espace réservé du pied de page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smtClean="0"/>
              <a:t>PRESENTATION PREVENTICA LYON 2013</a:t>
            </a:r>
            <a:endParaRPr lang="fr-FR" dirty="0"/>
          </a:p>
        </p:txBody>
      </p:sp>
      <p:pic>
        <p:nvPicPr>
          <p:cNvPr id="9" name="Imag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3248" y="6259513"/>
            <a:ext cx="1981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625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611560" y="1012314"/>
            <a:ext cx="5040560" cy="45719"/>
          </a:xfrm>
          <a:prstGeom prst="rect">
            <a:avLst/>
          </a:prstGeom>
          <a:solidFill>
            <a:srgbClr val="C24E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t>,</a:t>
            </a:r>
            <a:endParaRPr lang="fr-FR" dirty="0"/>
          </a:p>
        </p:txBody>
      </p:sp>
      <p:sp>
        <p:nvSpPr>
          <p:cNvPr id="7" name="Espace réservé de la date 3"/>
          <p:cNvSpPr>
            <a:spLocks noGrp="1"/>
          </p:cNvSpPr>
          <p:nvPr>
            <p:ph type="dt" sz="half" idx="4294967295"/>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dirty="0" smtClean="0"/>
              <a:t>25/09/2013</a:t>
            </a:r>
            <a:endParaRPr lang="fr-FR" dirty="0"/>
          </a:p>
        </p:txBody>
      </p:sp>
      <p:sp>
        <p:nvSpPr>
          <p:cNvPr id="8" name="Espace réservé du pied de page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dirty="0" smtClean="0"/>
              <a:t>PRESENTATION PREVENTICA LYON - </a:t>
            </a:r>
            <a:fld id="{3F38F497-20F0-48A9-B42A-C1594F31B55A}" type="slidenum">
              <a:rPr lang="fr-FR" smtClean="0"/>
              <a:t>3</a:t>
            </a:fld>
            <a:endParaRPr lang="fr-FR" dirty="0"/>
          </a:p>
        </p:txBody>
      </p:sp>
      <p:pic>
        <p:nvPicPr>
          <p:cNvPr id="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3248" y="6259513"/>
            <a:ext cx="1981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1284" y="264378"/>
            <a:ext cx="7178608" cy="716350"/>
          </a:xfrm>
          <a:prstGeom prst="rect">
            <a:avLst/>
          </a:prstGeom>
        </p:spPr>
        <p:txBody>
          <a:bodyPr wrap="square">
            <a:spAutoFit/>
          </a:bodyPr>
          <a:lstStyle/>
          <a:p>
            <a:pPr lvl="0" fontAlgn="base">
              <a:lnSpc>
                <a:spcPct val="200000"/>
              </a:lnSpc>
              <a:spcAft>
                <a:spcPct val="0"/>
              </a:spcAft>
              <a:buClr>
                <a:srgbClr val="C24E97"/>
              </a:buClr>
              <a:buFont typeface="+mj-lt"/>
              <a:buAutoNum type="arabicPeriod"/>
            </a:pPr>
            <a:r>
              <a:rPr lang="fr-FR" sz="2400" b="1" dirty="0" smtClean="0">
                <a:solidFill>
                  <a:srgbClr val="C24E97"/>
                </a:solidFill>
                <a:latin typeface="Arial" pitchFamily="34" charset="0"/>
                <a:cs typeface="Arial" pitchFamily="34" charset="0"/>
              </a:rPr>
              <a:t> </a:t>
            </a:r>
            <a:r>
              <a:rPr lang="fr-FR" sz="2400" b="1" dirty="0" smtClean="0">
                <a:solidFill>
                  <a:srgbClr val="C24E97"/>
                </a:solidFill>
                <a:latin typeface="Arial" pitchFamily="34" charset="0"/>
                <a:cs typeface="Arial" pitchFamily="34" charset="0"/>
              </a:rPr>
              <a:t>HISTORIQUE DE LA DEMARCHE</a:t>
            </a:r>
            <a:endParaRPr lang="fr-FR" sz="2400" b="1" dirty="0">
              <a:solidFill>
                <a:srgbClr val="C24E97"/>
              </a:solidFill>
              <a:latin typeface="Arial" pitchFamily="34" charset="0"/>
              <a:cs typeface="Arial" pitchFamily="34" charset="0"/>
            </a:endParaRPr>
          </a:p>
        </p:txBody>
      </p:sp>
      <p:sp>
        <p:nvSpPr>
          <p:cNvPr id="10" name="Rectangle 9"/>
          <p:cNvSpPr/>
          <p:nvPr/>
        </p:nvSpPr>
        <p:spPr>
          <a:xfrm>
            <a:off x="323528" y="1052736"/>
            <a:ext cx="8280919" cy="1938992"/>
          </a:xfrm>
          <a:prstGeom prst="rect">
            <a:avLst/>
          </a:prstGeom>
        </p:spPr>
        <p:txBody>
          <a:bodyPr wrap="square">
            <a:spAutoFit/>
          </a:bodyPr>
          <a:lstStyle/>
          <a:p>
            <a:pPr algn="just">
              <a:buClr>
                <a:srgbClr val="C3C80F"/>
              </a:buClr>
              <a:buSzPct val="100000"/>
            </a:pPr>
            <a:endParaRPr lang="fr-FR" sz="2000" dirty="0" smtClean="0">
              <a:latin typeface="Arial" pitchFamily="34" charset="0"/>
              <a:cs typeface="Arial" pitchFamily="34" charset="0"/>
            </a:endParaRPr>
          </a:p>
          <a:p>
            <a:pPr marL="285750" indent="-285750" algn="just">
              <a:buClr>
                <a:srgbClr val="C3C80F"/>
              </a:buClr>
              <a:buSzPct val="100000"/>
              <a:buFont typeface="Symbol" pitchFamily="18" charset="2"/>
              <a:buChar char=""/>
            </a:pPr>
            <a:endParaRPr lang="fr-FR" sz="2000" dirty="0">
              <a:latin typeface="Arial" pitchFamily="34" charset="0"/>
              <a:cs typeface="Arial" pitchFamily="34" charset="0"/>
            </a:endParaRPr>
          </a:p>
          <a:p>
            <a:pPr marL="285750" indent="-285750" algn="just">
              <a:buClr>
                <a:srgbClr val="C3C80F"/>
              </a:buClr>
              <a:buSzPct val="100000"/>
              <a:buFont typeface="Symbol" pitchFamily="18" charset="2"/>
              <a:buChar char=""/>
            </a:pPr>
            <a:endParaRPr lang="fr-FR" sz="2000" dirty="0" smtClean="0">
              <a:latin typeface="Arial" pitchFamily="34" charset="0"/>
              <a:cs typeface="Arial" pitchFamily="34" charset="0"/>
            </a:endParaRPr>
          </a:p>
          <a:p>
            <a:pPr marL="285750" indent="-285750" algn="just">
              <a:buClr>
                <a:srgbClr val="C3C80F"/>
              </a:buClr>
              <a:buSzPct val="100000"/>
              <a:buFont typeface="Symbol" pitchFamily="18" charset="2"/>
              <a:buChar char=""/>
            </a:pPr>
            <a:endParaRPr lang="fr-FR" sz="2000" dirty="0">
              <a:latin typeface="Arial" pitchFamily="34" charset="0"/>
              <a:cs typeface="Arial" pitchFamily="34" charset="0"/>
            </a:endParaRPr>
          </a:p>
          <a:p>
            <a:pPr marL="285750" indent="-285750" algn="just">
              <a:buClr>
                <a:srgbClr val="C3C80F"/>
              </a:buClr>
              <a:buSzPct val="100000"/>
              <a:buFont typeface="Symbol" pitchFamily="18" charset="2"/>
              <a:buChar char=""/>
            </a:pPr>
            <a:endParaRPr lang="fr-FR" sz="2000" dirty="0" smtClean="0">
              <a:latin typeface="Arial" pitchFamily="34" charset="0"/>
              <a:cs typeface="Arial" pitchFamily="34" charset="0"/>
            </a:endParaRPr>
          </a:p>
          <a:p>
            <a:pPr algn="just">
              <a:buClr>
                <a:srgbClr val="C3C80F"/>
              </a:buClr>
              <a:buSzPct val="100000"/>
            </a:pPr>
            <a:endParaRPr lang="fr-FR" sz="2000" dirty="0" smtClean="0"/>
          </a:p>
        </p:txBody>
      </p:sp>
      <p:graphicFrame>
        <p:nvGraphicFramePr>
          <p:cNvPr id="3" name="Diagramme 2"/>
          <p:cNvGraphicFramePr/>
          <p:nvPr>
            <p:extLst>
              <p:ext uri="{D42A27DB-BD31-4B8C-83A1-F6EECF244321}">
                <p14:modId xmlns:p14="http://schemas.microsoft.com/office/powerpoint/2010/main" val="657753981"/>
              </p:ext>
            </p:extLst>
          </p:nvPr>
        </p:nvGraphicFramePr>
        <p:xfrm>
          <a:off x="461284" y="1628800"/>
          <a:ext cx="8143164" cy="4481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3619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1058035"/>
            <a:ext cx="6120680" cy="45719"/>
          </a:xfrm>
          <a:prstGeom prst="rect">
            <a:avLst/>
          </a:prstGeom>
          <a:solidFill>
            <a:srgbClr val="C24E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solidFill>
                  <a:prstClr val="white"/>
                </a:solidFill>
              </a:rPr>
              <a:t>,</a:t>
            </a:r>
            <a:endParaRPr lang="fr-FR" dirty="0">
              <a:solidFill>
                <a:prstClr val="white"/>
              </a:solidFill>
            </a:endParaRPr>
          </a:p>
        </p:txBody>
      </p:sp>
      <p:sp>
        <p:nvSpPr>
          <p:cNvPr id="7" name="Espace réservé de la date 3"/>
          <p:cNvSpPr>
            <a:spLocks noGrp="1"/>
          </p:cNvSpPr>
          <p:nvPr>
            <p:ph type="dt" sz="half" idx="4294967295"/>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dirty="0" smtClean="0">
                <a:solidFill>
                  <a:prstClr val="black">
                    <a:tint val="75000"/>
                  </a:prstClr>
                </a:solidFill>
              </a:rPr>
              <a:t>25/09/2013</a:t>
            </a:r>
            <a:endParaRPr lang="fr-FR" dirty="0">
              <a:solidFill>
                <a:prstClr val="black">
                  <a:tint val="75000"/>
                </a:prstClr>
              </a:solidFill>
            </a:endParaRPr>
          </a:p>
        </p:txBody>
      </p:sp>
      <p:sp>
        <p:nvSpPr>
          <p:cNvPr id="8" name="Espace réservé du pied de page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dirty="0" smtClean="0">
                <a:solidFill>
                  <a:prstClr val="black">
                    <a:tint val="75000"/>
                  </a:prstClr>
                </a:solidFill>
              </a:rPr>
              <a:t>PRESENTATION PREVENTICA LYON - </a:t>
            </a:r>
            <a:fld id="{3F38F497-20F0-48A9-B42A-C1594F31B55A}" type="slidenum">
              <a:rPr lang="fr-FR" smtClean="0">
                <a:solidFill>
                  <a:prstClr val="black">
                    <a:tint val="75000"/>
                  </a:prstClr>
                </a:solidFill>
              </a:rPr>
              <a:pPr>
                <a:defRPr/>
              </a:pPr>
              <a:t>4</a:t>
            </a:fld>
            <a:endParaRPr lang="fr-FR" dirty="0">
              <a:solidFill>
                <a:prstClr val="black">
                  <a:tint val="75000"/>
                </a:prstClr>
              </a:solidFill>
            </a:endParaRPr>
          </a:p>
        </p:txBody>
      </p:sp>
      <p:pic>
        <p:nvPicPr>
          <p:cNvPr id="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3248" y="6259513"/>
            <a:ext cx="1981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1284" y="272758"/>
            <a:ext cx="7178608" cy="716350"/>
          </a:xfrm>
          <a:prstGeom prst="rect">
            <a:avLst/>
          </a:prstGeom>
        </p:spPr>
        <p:txBody>
          <a:bodyPr wrap="square">
            <a:spAutoFit/>
          </a:bodyPr>
          <a:lstStyle/>
          <a:p>
            <a:pPr fontAlgn="base">
              <a:lnSpc>
                <a:spcPct val="200000"/>
              </a:lnSpc>
              <a:spcAft>
                <a:spcPct val="0"/>
              </a:spcAft>
              <a:buClr>
                <a:srgbClr val="C24E97"/>
              </a:buClr>
            </a:pPr>
            <a:r>
              <a:rPr lang="fr-FR" sz="2400" b="1" dirty="0" smtClean="0">
                <a:solidFill>
                  <a:srgbClr val="C24E97"/>
                </a:solidFill>
                <a:latin typeface="Arial" pitchFamily="34" charset="0"/>
                <a:cs typeface="Arial" pitchFamily="34" charset="0"/>
              </a:rPr>
              <a:t>2. PRESENTATION DU SERVICE COMMUN</a:t>
            </a:r>
            <a:endParaRPr lang="fr-FR" sz="2400" b="1" dirty="0">
              <a:solidFill>
                <a:srgbClr val="C24E97"/>
              </a:solidFill>
              <a:latin typeface="Arial" pitchFamily="34" charset="0"/>
              <a:cs typeface="Arial" pitchFamily="34" charset="0"/>
            </a:endParaRPr>
          </a:p>
        </p:txBody>
      </p:sp>
      <p:sp>
        <p:nvSpPr>
          <p:cNvPr id="10" name="Rectangle 9"/>
          <p:cNvSpPr/>
          <p:nvPr/>
        </p:nvSpPr>
        <p:spPr>
          <a:xfrm>
            <a:off x="684490" y="1484784"/>
            <a:ext cx="7919957" cy="1631216"/>
          </a:xfrm>
          <a:prstGeom prst="rect">
            <a:avLst/>
          </a:prstGeom>
        </p:spPr>
        <p:txBody>
          <a:bodyPr wrap="square">
            <a:spAutoFit/>
          </a:bodyPr>
          <a:lstStyle/>
          <a:p>
            <a:pPr marL="285750" indent="-285750" algn="just">
              <a:buClr>
                <a:srgbClr val="C3C80F"/>
              </a:buClr>
              <a:buSzPct val="100000"/>
              <a:buFont typeface="Symbol" pitchFamily="18" charset="2"/>
              <a:buChar char=""/>
            </a:pPr>
            <a:endParaRPr lang="fr-FR" sz="2000" dirty="0">
              <a:solidFill>
                <a:prstClr val="black"/>
              </a:solidFill>
            </a:endParaRPr>
          </a:p>
          <a:p>
            <a:pPr marL="285750" indent="-285750" algn="just">
              <a:buClr>
                <a:srgbClr val="C3C80F"/>
              </a:buClr>
              <a:buSzPct val="100000"/>
              <a:buFont typeface="Symbol" pitchFamily="18" charset="2"/>
              <a:buChar char=""/>
            </a:pPr>
            <a:endParaRPr lang="fr-FR" sz="2000" dirty="0" smtClean="0">
              <a:solidFill>
                <a:prstClr val="black"/>
              </a:solidFill>
            </a:endParaRPr>
          </a:p>
          <a:p>
            <a:pPr marL="285750" indent="-285750" algn="just">
              <a:buClr>
                <a:srgbClr val="C3C80F"/>
              </a:buClr>
              <a:buSzPct val="100000"/>
              <a:buFont typeface="Symbol" pitchFamily="18" charset="2"/>
              <a:buChar char=""/>
            </a:pPr>
            <a:endParaRPr lang="fr-FR" sz="2000" dirty="0">
              <a:solidFill>
                <a:prstClr val="black"/>
              </a:solidFill>
            </a:endParaRPr>
          </a:p>
          <a:p>
            <a:pPr marL="285750" indent="-285750" algn="just">
              <a:buClr>
                <a:srgbClr val="C3C80F"/>
              </a:buClr>
              <a:buSzPct val="100000"/>
              <a:buFont typeface="Symbol" pitchFamily="18" charset="2"/>
              <a:buChar char=""/>
            </a:pPr>
            <a:endParaRPr lang="fr-FR" sz="2000" dirty="0" smtClean="0">
              <a:solidFill>
                <a:prstClr val="black"/>
              </a:solidFill>
            </a:endParaRPr>
          </a:p>
          <a:p>
            <a:pPr algn="just">
              <a:buClr>
                <a:srgbClr val="C3C80F"/>
              </a:buClr>
              <a:buSzPct val="100000"/>
            </a:pPr>
            <a:endParaRPr lang="fr-FR" sz="2000" dirty="0" smtClean="0">
              <a:solidFill>
                <a:prstClr val="black"/>
              </a:solidFill>
            </a:endParaRPr>
          </a:p>
        </p:txBody>
      </p:sp>
      <p:sp>
        <p:nvSpPr>
          <p:cNvPr id="11" name="Rectangle 10"/>
          <p:cNvSpPr/>
          <p:nvPr/>
        </p:nvSpPr>
        <p:spPr>
          <a:xfrm>
            <a:off x="323528" y="1484784"/>
            <a:ext cx="8280919" cy="3785652"/>
          </a:xfrm>
          <a:prstGeom prst="rect">
            <a:avLst/>
          </a:prstGeom>
        </p:spPr>
        <p:txBody>
          <a:bodyPr wrap="square">
            <a:spAutoFit/>
          </a:bodyPr>
          <a:lstStyle/>
          <a:p>
            <a:pPr marL="285750" indent="-285750" algn="just">
              <a:buClr>
                <a:srgbClr val="C3C80F"/>
              </a:buClr>
              <a:buSzPct val="100000"/>
              <a:buFont typeface="Symbol" pitchFamily="18" charset="2"/>
              <a:buChar char=""/>
            </a:pPr>
            <a:endParaRPr lang="fr-FR" sz="2000" dirty="0">
              <a:latin typeface="Arial" pitchFamily="34" charset="0"/>
              <a:cs typeface="Arial" pitchFamily="34" charset="0"/>
            </a:endParaRPr>
          </a:p>
          <a:p>
            <a:pPr marL="285750" indent="-285750" algn="just">
              <a:buClr>
                <a:srgbClr val="C3C80F"/>
              </a:buClr>
              <a:buSzPct val="100000"/>
              <a:buFont typeface="Symbol" pitchFamily="18" charset="2"/>
              <a:buChar char=""/>
            </a:pPr>
            <a:r>
              <a:rPr lang="fr-FR" sz="2000" u="sng" dirty="0" smtClean="0">
                <a:latin typeface="Arial" pitchFamily="34" charset="0"/>
                <a:cs typeface="Arial" pitchFamily="34" charset="0"/>
              </a:rPr>
              <a:t>Composition :</a:t>
            </a:r>
            <a:r>
              <a:rPr lang="fr-FR" sz="2000" dirty="0" smtClean="0">
                <a:latin typeface="Arial" pitchFamily="34" charset="0"/>
                <a:cs typeface="Arial" pitchFamily="34" charset="0"/>
              </a:rPr>
              <a:t> Andreina </a:t>
            </a:r>
            <a:r>
              <a:rPr lang="fr-FR" sz="2000" dirty="0">
                <a:latin typeface="Arial" pitchFamily="34" charset="0"/>
                <a:cs typeface="Arial" pitchFamily="34" charset="0"/>
              </a:rPr>
              <a:t>PAPINI (ergonome) </a:t>
            </a:r>
            <a:r>
              <a:rPr lang="fr-FR" sz="2000" dirty="0" smtClean="0">
                <a:latin typeface="Arial" pitchFamily="34" charset="0"/>
                <a:cs typeface="Arial" pitchFamily="34" charset="0"/>
              </a:rPr>
              <a:t>et Candide </a:t>
            </a:r>
            <a:r>
              <a:rPr lang="fr-FR" sz="2000" dirty="0">
                <a:latin typeface="Arial" pitchFamily="34" charset="0"/>
                <a:cs typeface="Arial" pitchFamily="34" charset="0"/>
              </a:rPr>
              <a:t>FAZEKAS (chargée de prévention</a:t>
            </a:r>
            <a:r>
              <a:rPr lang="fr-FR" sz="2000" dirty="0" smtClean="0">
                <a:latin typeface="Arial" pitchFamily="34" charset="0"/>
                <a:cs typeface="Arial" pitchFamily="34" charset="0"/>
              </a:rPr>
              <a:t>)</a:t>
            </a:r>
          </a:p>
          <a:p>
            <a:pPr algn="just">
              <a:buClr>
                <a:srgbClr val="C3C80F"/>
              </a:buClr>
              <a:buSzPct val="100000"/>
            </a:pPr>
            <a:endParaRPr lang="fr-FR" sz="2000" dirty="0">
              <a:latin typeface="Arial" pitchFamily="34" charset="0"/>
              <a:cs typeface="Arial" pitchFamily="34" charset="0"/>
            </a:endParaRPr>
          </a:p>
          <a:p>
            <a:pPr marL="285750" indent="-285750" algn="just">
              <a:buClr>
                <a:srgbClr val="C3C80F"/>
              </a:buClr>
              <a:buSzPct val="100000"/>
              <a:buFont typeface="Symbol" pitchFamily="18" charset="2"/>
              <a:buChar char=""/>
            </a:pPr>
            <a:r>
              <a:rPr lang="fr-FR" sz="2000" u="sng" dirty="0">
                <a:latin typeface="Arial" pitchFamily="34" charset="0"/>
                <a:cs typeface="Arial" pitchFamily="34" charset="0"/>
              </a:rPr>
              <a:t>Suivi de la démarche </a:t>
            </a:r>
            <a:r>
              <a:rPr lang="fr-FR" sz="2000" dirty="0">
                <a:latin typeface="Arial" pitchFamily="34" charset="0"/>
                <a:cs typeface="Arial" pitchFamily="34" charset="0"/>
              </a:rPr>
              <a:t>: </a:t>
            </a:r>
            <a:endParaRPr lang="fr-FR" sz="2000" dirty="0" smtClean="0">
              <a:latin typeface="Arial" pitchFamily="34" charset="0"/>
              <a:cs typeface="Arial" pitchFamily="34" charset="0"/>
            </a:endParaRPr>
          </a:p>
          <a:p>
            <a:pPr marL="285750" indent="-285750" algn="just">
              <a:buClr>
                <a:srgbClr val="C3C80F"/>
              </a:buClr>
              <a:buSzPct val="100000"/>
              <a:buFont typeface="Symbol" pitchFamily="18" charset="2"/>
              <a:buChar char=""/>
            </a:pPr>
            <a:endParaRPr lang="fr-FR" sz="2000" dirty="0">
              <a:latin typeface="Arial" pitchFamily="34" charset="0"/>
              <a:cs typeface="Arial" pitchFamily="34" charset="0"/>
            </a:endParaRPr>
          </a:p>
          <a:p>
            <a:pPr algn="just">
              <a:buClr>
                <a:srgbClr val="C3C80F"/>
              </a:buClr>
              <a:buSzPct val="100000"/>
            </a:pPr>
            <a:endParaRPr lang="fr-FR" sz="2000" dirty="0" smtClean="0"/>
          </a:p>
          <a:p>
            <a:pPr marL="285750" indent="-285750" algn="just">
              <a:buClr>
                <a:srgbClr val="C3C80F"/>
              </a:buClr>
              <a:buSzPct val="100000"/>
              <a:buFont typeface="Symbol" pitchFamily="18" charset="2"/>
              <a:buChar char=""/>
            </a:pPr>
            <a:endParaRPr lang="fr-FR" sz="2000" dirty="0"/>
          </a:p>
          <a:p>
            <a:pPr marL="285750" indent="-285750" algn="just">
              <a:buClr>
                <a:srgbClr val="C3C80F"/>
              </a:buClr>
              <a:buSzPct val="100000"/>
              <a:buFont typeface="Symbol" pitchFamily="18" charset="2"/>
              <a:buChar char=""/>
            </a:pPr>
            <a:endParaRPr lang="fr-FR" sz="2000" dirty="0" smtClean="0"/>
          </a:p>
          <a:p>
            <a:pPr marL="285750" indent="-285750" algn="just">
              <a:buClr>
                <a:srgbClr val="C3C80F"/>
              </a:buClr>
              <a:buSzPct val="100000"/>
              <a:buFont typeface="Symbol" pitchFamily="18" charset="2"/>
              <a:buChar char=""/>
            </a:pPr>
            <a:endParaRPr lang="fr-FR" sz="2000" dirty="0"/>
          </a:p>
          <a:p>
            <a:pPr marL="285750" indent="-285750" algn="just">
              <a:buClr>
                <a:srgbClr val="C3C80F"/>
              </a:buClr>
              <a:buSzPct val="100000"/>
              <a:buFont typeface="Symbol" pitchFamily="18" charset="2"/>
              <a:buChar char=""/>
            </a:pPr>
            <a:endParaRPr lang="fr-FR" sz="2000" dirty="0" smtClean="0"/>
          </a:p>
          <a:p>
            <a:pPr algn="just">
              <a:buClr>
                <a:srgbClr val="C3C80F"/>
              </a:buClr>
              <a:buSzPct val="100000"/>
            </a:pPr>
            <a:endParaRPr lang="fr-FR" sz="2000" dirty="0" smtClean="0"/>
          </a:p>
        </p:txBody>
      </p:sp>
      <p:graphicFrame>
        <p:nvGraphicFramePr>
          <p:cNvPr id="4" name="Diagramme 3"/>
          <p:cNvGraphicFramePr/>
          <p:nvPr>
            <p:extLst>
              <p:ext uri="{D42A27DB-BD31-4B8C-83A1-F6EECF244321}">
                <p14:modId xmlns:p14="http://schemas.microsoft.com/office/powerpoint/2010/main" val="3621326180"/>
              </p:ext>
            </p:extLst>
          </p:nvPr>
        </p:nvGraphicFramePr>
        <p:xfrm>
          <a:off x="1187624" y="3356992"/>
          <a:ext cx="6096000" cy="3703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5293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1" y="1058035"/>
            <a:ext cx="5184576" cy="45719"/>
          </a:xfrm>
          <a:prstGeom prst="rect">
            <a:avLst/>
          </a:prstGeom>
          <a:solidFill>
            <a:srgbClr val="C24E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t>,</a:t>
            </a:r>
            <a:endParaRPr lang="fr-FR" dirty="0"/>
          </a:p>
        </p:txBody>
      </p:sp>
      <p:sp>
        <p:nvSpPr>
          <p:cNvPr id="7" name="Espace réservé de la date 3"/>
          <p:cNvSpPr>
            <a:spLocks noGrp="1"/>
          </p:cNvSpPr>
          <p:nvPr>
            <p:ph type="dt" sz="half" idx="4294967295"/>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dirty="0" smtClean="0"/>
              <a:t>25/09/2013</a:t>
            </a:r>
            <a:endParaRPr lang="fr-FR" dirty="0"/>
          </a:p>
        </p:txBody>
      </p:sp>
      <p:sp>
        <p:nvSpPr>
          <p:cNvPr id="8" name="Espace réservé du pied de page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dirty="0" smtClean="0"/>
              <a:t>PRESENTATION PREVENTICA LYON - </a:t>
            </a:r>
            <a:fld id="{44C44021-96C7-4A8A-954E-DA23E77AEA4D}" type="slidenum">
              <a:rPr lang="fr-FR" smtClean="0"/>
              <a:t>5</a:t>
            </a:fld>
            <a:endParaRPr lang="fr-FR" dirty="0"/>
          </a:p>
        </p:txBody>
      </p:sp>
      <p:pic>
        <p:nvPicPr>
          <p:cNvPr id="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3248" y="6259513"/>
            <a:ext cx="1981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1284" y="272758"/>
            <a:ext cx="8215172" cy="1569660"/>
          </a:xfrm>
          <a:prstGeom prst="rect">
            <a:avLst/>
          </a:prstGeom>
        </p:spPr>
        <p:txBody>
          <a:bodyPr wrap="square">
            <a:spAutoFit/>
          </a:bodyPr>
          <a:lstStyle/>
          <a:p>
            <a:pPr lvl="0" fontAlgn="base">
              <a:lnSpc>
                <a:spcPct val="200000"/>
              </a:lnSpc>
              <a:spcAft>
                <a:spcPct val="0"/>
              </a:spcAft>
              <a:buClr>
                <a:srgbClr val="C24E97"/>
              </a:buClr>
            </a:pPr>
            <a:r>
              <a:rPr lang="fr-FR" sz="2400" b="1" dirty="0">
                <a:solidFill>
                  <a:srgbClr val="C24E97"/>
                </a:solidFill>
                <a:latin typeface="Arial" pitchFamily="34" charset="0"/>
                <a:cs typeface="Arial" pitchFamily="34" charset="0"/>
              </a:rPr>
              <a:t>3</a:t>
            </a:r>
            <a:r>
              <a:rPr lang="fr-FR" sz="2400" b="1" dirty="0" smtClean="0">
                <a:solidFill>
                  <a:srgbClr val="C24E97"/>
                </a:solidFill>
                <a:latin typeface="Arial" pitchFamily="34" charset="0"/>
                <a:cs typeface="Arial" pitchFamily="34" charset="0"/>
              </a:rPr>
              <a:t>. </a:t>
            </a:r>
            <a:r>
              <a:rPr lang="fr-FR" sz="2400" b="1" dirty="0" smtClean="0">
                <a:solidFill>
                  <a:srgbClr val="C24E97"/>
                </a:solidFill>
                <a:latin typeface="Arial" pitchFamily="34" charset="0"/>
                <a:cs typeface="Arial" pitchFamily="34" charset="0"/>
              </a:rPr>
              <a:t>LES ACTEURS ET LEURS ROLES : </a:t>
            </a:r>
          </a:p>
          <a:p>
            <a:pPr lvl="0" fontAlgn="base">
              <a:lnSpc>
                <a:spcPct val="200000"/>
              </a:lnSpc>
              <a:spcAft>
                <a:spcPct val="0"/>
              </a:spcAft>
              <a:buClr>
                <a:srgbClr val="C24E97"/>
              </a:buClr>
            </a:pPr>
            <a:r>
              <a:rPr lang="fr-FR" sz="2400" b="1" dirty="0" smtClean="0">
                <a:solidFill>
                  <a:srgbClr val="C24E97"/>
                </a:solidFill>
                <a:latin typeface="Arial" pitchFamily="34" charset="0"/>
                <a:cs typeface="Arial" pitchFamily="34" charset="0"/>
              </a:rPr>
              <a:t>l’autorité territoriale</a:t>
            </a:r>
            <a:endParaRPr lang="fr-FR" sz="2400" b="1" dirty="0">
              <a:solidFill>
                <a:srgbClr val="C24E97"/>
              </a:solidFill>
              <a:latin typeface="Arial" pitchFamily="34" charset="0"/>
              <a:cs typeface="Arial" pitchFamily="34" charset="0"/>
            </a:endParaRPr>
          </a:p>
        </p:txBody>
      </p:sp>
      <p:sp>
        <p:nvSpPr>
          <p:cNvPr id="6" name="ZoneTexte 5"/>
          <p:cNvSpPr txBox="1"/>
          <p:nvPr/>
        </p:nvSpPr>
        <p:spPr>
          <a:xfrm>
            <a:off x="3995936" y="1700808"/>
            <a:ext cx="4464496" cy="4524315"/>
          </a:xfrm>
          <a:prstGeom prst="rect">
            <a:avLst/>
          </a:prstGeom>
          <a:noFill/>
        </p:spPr>
        <p:txBody>
          <a:bodyPr wrap="square" rtlCol="0">
            <a:spAutoFit/>
          </a:bodyPr>
          <a:lstStyle/>
          <a:p>
            <a:pPr algn="just"/>
            <a:r>
              <a:rPr lang="fr-FR" dirty="0" smtClean="0">
                <a:latin typeface="Arial" pitchFamily="34" charset="0"/>
                <a:cs typeface="Arial" pitchFamily="34" charset="0"/>
              </a:rPr>
              <a:t>Dans la pratique, </a:t>
            </a:r>
            <a:r>
              <a:rPr lang="fr-FR" b="1" u="sng" dirty="0">
                <a:solidFill>
                  <a:srgbClr val="C24E97"/>
                </a:solidFill>
                <a:effectLst>
                  <a:outerShdw blurRad="38100" dist="38100" dir="2700000" algn="tl">
                    <a:srgbClr val="000000">
                      <a:alpha val="43137"/>
                    </a:srgbClr>
                  </a:outerShdw>
                </a:effectLst>
                <a:latin typeface="Arial" pitchFamily="34" charset="0"/>
                <a:cs typeface="Arial" pitchFamily="34" charset="0"/>
              </a:rPr>
              <a:t>p</a:t>
            </a:r>
            <a:r>
              <a:rPr lang="fr-FR" b="1" u="sng" dirty="0" smtClean="0">
                <a:solidFill>
                  <a:srgbClr val="C24E97"/>
                </a:solidFill>
                <a:effectLst>
                  <a:outerShdw blurRad="38100" dist="38100" dir="2700000" algn="tl">
                    <a:srgbClr val="000000">
                      <a:alpha val="43137"/>
                    </a:srgbClr>
                  </a:outerShdw>
                </a:effectLst>
                <a:latin typeface="Arial" pitchFamily="34" charset="0"/>
                <a:cs typeface="Arial" pitchFamily="34" charset="0"/>
              </a:rPr>
              <a:t>ortage politique fort </a:t>
            </a:r>
            <a:r>
              <a:rPr lang="fr-FR" u="sng" dirty="0" smtClean="0">
                <a:latin typeface="Arial" pitchFamily="34" charset="0"/>
                <a:cs typeface="Arial" pitchFamily="34" charset="0"/>
              </a:rPr>
              <a:t>:</a:t>
            </a:r>
          </a:p>
          <a:p>
            <a:pPr algn="just"/>
            <a:endParaRPr lang="fr-FR" dirty="0">
              <a:latin typeface="Arial" pitchFamily="34" charset="0"/>
              <a:cs typeface="Arial" pitchFamily="34" charset="0"/>
            </a:endParaRPr>
          </a:p>
          <a:p>
            <a:pPr marL="285750" indent="-285750" algn="just">
              <a:buClr>
                <a:srgbClr val="92D050"/>
              </a:buClr>
              <a:buFont typeface="Symbol" pitchFamily="18" charset="2"/>
              <a:buChar char=""/>
            </a:pPr>
            <a:r>
              <a:rPr lang="fr-FR" dirty="0" smtClean="0">
                <a:latin typeface="Arial" pitchFamily="34" charset="0"/>
                <a:cs typeface="Arial" pitchFamily="34" charset="0"/>
              </a:rPr>
              <a:t>Accord entre les collectivités et la      communauté d’agglomération</a:t>
            </a:r>
          </a:p>
          <a:p>
            <a:pPr marL="285750" indent="-285750" algn="just">
              <a:buClr>
                <a:srgbClr val="92D050"/>
              </a:buClr>
              <a:buFont typeface="Symbol" pitchFamily="18" charset="2"/>
              <a:buChar char=""/>
            </a:pPr>
            <a:endParaRPr lang="fr-FR" dirty="0">
              <a:latin typeface="Arial" pitchFamily="34" charset="0"/>
              <a:cs typeface="Arial" pitchFamily="34" charset="0"/>
            </a:endParaRPr>
          </a:p>
          <a:p>
            <a:pPr marL="285750" indent="-285750" algn="just">
              <a:buClr>
                <a:srgbClr val="92D050"/>
              </a:buClr>
              <a:buFont typeface="Symbol" pitchFamily="18" charset="2"/>
              <a:buChar char=""/>
            </a:pPr>
            <a:r>
              <a:rPr lang="fr-FR" dirty="0" smtClean="0">
                <a:latin typeface="Arial" pitchFamily="34" charset="0"/>
                <a:cs typeface="Arial" pitchFamily="34" charset="0"/>
              </a:rPr>
              <a:t>Charisme des élus et des DGS qui soutiennent la politique santé et sécurité au travail</a:t>
            </a:r>
          </a:p>
          <a:p>
            <a:pPr marL="285750" indent="-285750" algn="just">
              <a:buClr>
                <a:srgbClr val="92D050"/>
              </a:buClr>
              <a:buFont typeface="Symbol" pitchFamily="18" charset="2"/>
              <a:buChar char=""/>
            </a:pPr>
            <a:endParaRPr lang="fr-FR" dirty="0">
              <a:latin typeface="Arial" pitchFamily="34" charset="0"/>
              <a:cs typeface="Arial" pitchFamily="34" charset="0"/>
            </a:endParaRPr>
          </a:p>
          <a:p>
            <a:pPr marL="285750" indent="-285750" algn="just">
              <a:buClr>
                <a:srgbClr val="92D050"/>
              </a:buClr>
              <a:buFont typeface="Symbol" pitchFamily="18" charset="2"/>
              <a:buChar char=""/>
            </a:pPr>
            <a:r>
              <a:rPr lang="fr-FR" dirty="0" smtClean="0">
                <a:latin typeface="Arial" pitchFamily="34" charset="0"/>
                <a:cs typeface="Arial" pitchFamily="34" charset="0"/>
              </a:rPr>
              <a:t>Signature d’une convention pour la création d’un service commun</a:t>
            </a:r>
          </a:p>
          <a:p>
            <a:pPr marL="285750" indent="-285750" algn="just">
              <a:buClr>
                <a:srgbClr val="92D050"/>
              </a:buClr>
              <a:buFont typeface="Symbol" pitchFamily="18" charset="2"/>
              <a:buChar char=""/>
            </a:pPr>
            <a:endParaRPr lang="fr-FR" dirty="0">
              <a:latin typeface="Arial" pitchFamily="34" charset="0"/>
              <a:cs typeface="Arial" pitchFamily="34" charset="0"/>
            </a:endParaRPr>
          </a:p>
          <a:p>
            <a:pPr marL="285750" indent="-285750" algn="just">
              <a:buClr>
                <a:srgbClr val="92D050"/>
              </a:buClr>
              <a:buFont typeface="Symbol" pitchFamily="18" charset="2"/>
              <a:buChar char=""/>
            </a:pPr>
            <a:r>
              <a:rPr lang="fr-FR" dirty="0" smtClean="0">
                <a:latin typeface="Arial" pitchFamily="34" charset="0"/>
                <a:cs typeface="Arial" pitchFamily="34" charset="0"/>
              </a:rPr>
              <a:t>Signature d’une charte «notre engagement pour la santé et sécurité au travail »</a:t>
            </a:r>
          </a:p>
          <a:p>
            <a:pPr algn="just"/>
            <a:endParaRPr lang="fr-FR" dirty="0">
              <a:latin typeface="Arial" pitchFamily="34" charset="0"/>
              <a:cs typeface="Arial" pitchFamily="34" charset="0"/>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263649"/>
            <a:ext cx="3440487" cy="3555939"/>
          </a:xfrm>
          <a:prstGeom prst="rect">
            <a:avLst/>
          </a:prstGeom>
        </p:spPr>
      </p:pic>
    </p:spTree>
    <p:extLst>
      <p:ext uri="{BB962C8B-B14F-4D97-AF65-F5344CB8AC3E}">
        <p14:creationId xmlns:p14="http://schemas.microsoft.com/office/powerpoint/2010/main" val="2168759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hlinkClick r:id="" action="ppaction://ole?verb=0"/>
          </p:cNvPr>
          <p:cNvGraphicFramePr>
            <a:graphicFrameLocks noChangeAspect="1"/>
          </p:cNvGraphicFramePr>
          <p:nvPr>
            <p:extLst>
              <p:ext uri="{D42A27DB-BD31-4B8C-83A1-F6EECF244321}">
                <p14:modId xmlns:p14="http://schemas.microsoft.com/office/powerpoint/2010/main" val="2924450047"/>
              </p:ext>
            </p:extLst>
          </p:nvPr>
        </p:nvGraphicFramePr>
        <p:xfrm>
          <a:off x="1979712" y="89248"/>
          <a:ext cx="5075977" cy="6768752"/>
        </p:xfrm>
        <a:graphic>
          <a:graphicData uri="http://schemas.openxmlformats.org/presentationml/2006/ole">
            <mc:AlternateContent xmlns:mc="http://schemas.openxmlformats.org/markup-compatibility/2006">
              <mc:Choice xmlns:v="urn:schemas-microsoft-com:vml" Requires="v">
                <p:oleObj spid="_x0000_s1034" name="Présentation" r:id="rId3" imgW="3427598" imgH="4570431" progId="PowerPoint.Show.12">
                  <p:link updateAutomatic="1"/>
                </p:oleObj>
              </mc:Choice>
              <mc:Fallback>
                <p:oleObj name="Présentation" r:id="rId3" imgW="3427598" imgH="4570431" progId="PowerPoint.Show.12">
                  <p:link updateAutomatic="1"/>
                  <p:pic>
                    <p:nvPicPr>
                      <p:cNvPr id="0" name=""/>
                      <p:cNvPicPr/>
                      <p:nvPr/>
                    </p:nvPicPr>
                    <p:blipFill>
                      <a:blip r:embed="rId4"/>
                      <a:stretch>
                        <a:fillRect/>
                      </a:stretch>
                    </p:blipFill>
                    <p:spPr>
                      <a:xfrm>
                        <a:off x="1979712" y="89248"/>
                        <a:ext cx="5075977" cy="6768752"/>
                      </a:xfrm>
                      <a:prstGeom prst="rect">
                        <a:avLst/>
                      </a:prstGeom>
                    </p:spPr>
                  </p:pic>
                </p:oleObj>
              </mc:Fallback>
            </mc:AlternateContent>
          </a:graphicData>
        </a:graphic>
      </p:graphicFrame>
    </p:spTree>
    <p:extLst>
      <p:ext uri="{BB962C8B-B14F-4D97-AF65-F5344CB8AC3E}">
        <p14:creationId xmlns:p14="http://schemas.microsoft.com/office/powerpoint/2010/main" val="4054844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1" y="1058035"/>
            <a:ext cx="5184576" cy="45719"/>
          </a:xfrm>
          <a:prstGeom prst="rect">
            <a:avLst/>
          </a:prstGeom>
          <a:solidFill>
            <a:srgbClr val="C24E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t>,</a:t>
            </a:r>
            <a:endParaRPr lang="fr-FR" dirty="0"/>
          </a:p>
        </p:txBody>
      </p:sp>
      <p:sp>
        <p:nvSpPr>
          <p:cNvPr id="7" name="Espace réservé de la date 3"/>
          <p:cNvSpPr>
            <a:spLocks noGrp="1"/>
          </p:cNvSpPr>
          <p:nvPr>
            <p:ph type="dt" sz="half" idx="4294967295"/>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dirty="0" smtClean="0"/>
              <a:t>25/09/2013</a:t>
            </a:r>
            <a:endParaRPr lang="fr-FR" dirty="0"/>
          </a:p>
        </p:txBody>
      </p:sp>
      <p:sp>
        <p:nvSpPr>
          <p:cNvPr id="8" name="Espace réservé du pied de page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dirty="0" smtClean="0"/>
              <a:t>PRESENTATION PREVENTICA LYON - </a:t>
            </a:r>
            <a:fld id="{44C44021-96C7-4A8A-954E-DA23E77AEA4D}" type="slidenum">
              <a:rPr lang="fr-FR" smtClean="0"/>
              <a:t>7</a:t>
            </a:fld>
            <a:endParaRPr lang="fr-FR" dirty="0"/>
          </a:p>
        </p:txBody>
      </p:sp>
      <p:pic>
        <p:nvPicPr>
          <p:cNvPr id="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3248" y="6259513"/>
            <a:ext cx="1981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1284" y="272758"/>
            <a:ext cx="8215172" cy="1569660"/>
          </a:xfrm>
          <a:prstGeom prst="rect">
            <a:avLst/>
          </a:prstGeom>
        </p:spPr>
        <p:txBody>
          <a:bodyPr wrap="square">
            <a:spAutoFit/>
          </a:bodyPr>
          <a:lstStyle/>
          <a:p>
            <a:pPr lvl="0" fontAlgn="base">
              <a:lnSpc>
                <a:spcPct val="200000"/>
              </a:lnSpc>
              <a:spcAft>
                <a:spcPct val="0"/>
              </a:spcAft>
              <a:buClr>
                <a:srgbClr val="C24E97"/>
              </a:buClr>
            </a:pPr>
            <a:r>
              <a:rPr lang="fr-FR" sz="2400" b="1" dirty="0">
                <a:solidFill>
                  <a:srgbClr val="C24E97"/>
                </a:solidFill>
                <a:latin typeface="Arial" pitchFamily="34" charset="0"/>
                <a:cs typeface="Arial" pitchFamily="34" charset="0"/>
              </a:rPr>
              <a:t>3</a:t>
            </a:r>
            <a:r>
              <a:rPr lang="fr-FR" sz="2400" b="1" dirty="0" smtClean="0">
                <a:solidFill>
                  <a:srgbClr val="C24E97"/>
                </a:solidFill>
                <a:latin typeface="Arial" pitchFamily="34" charset="0"/>
                <a:cs typeface="Arial" pitchFamily="34" charset="0"/>
              </a:rPr>
              <a:t>. </a:t>
            </a:r>
            <a:r>
              <a:rPr lang="fr-FR" sz="2400" b="1" dirty="0" smtClean="0">
                <a:solidFill>
                  <a:srgbClr val="C24E97"/>
                </a:solidFill>
                <a:latin typeface="Arial" pitchFamily="34" charset="0"/>
                <a:cs typeface="Arial" pitchFamily="34" charset="0"/>
              </a:rPr>
              <a:t>LES ACTEURS ET LEURS ROLES : </a:t>
            </a:r>
          </a:p>
          <a:p>
            <a:pPr lvl="0" fontAlgn="base">
              <a:lnSpc>
                <a:spcPct val="200000"/>
              </a:lnSpc>
              <a:spcAft>
                <a:spcPct val="0"/>
              </a:spcAft>
              <a:buClr>
                <a:srgbClr val="C24E97"/>
              </a:buClr>
            </a:pPr>
            <a:r>
              <a:rPr lang="fr-FR" sz="2400" b="1" dirty="0" smtClean="0">
                <a:solidFill>
                  <a:srgbClr val="C24E97"/>
                </a:solidFill>
                <a:latin typeface="Arial" pitchFamily="34" charset="0"/>
                <a:cs typeface="Arial" pitchFamily="34" charset="0"/>
              </a:rPr>
              <a:t>La DRH</a:t>
            </a:r>
            <a:endParaRPr lang="fr-FR" sz="2400" b="1" dirty="0">
              <a:solidFill>
                <a:srgbClr val="C24E97"/>
              </a:solidFill>
              <a:latin typeface="Arial" pitchFamily="34" charset="0"/>
              <a:cs typeface="Arial" pitchFamily="34" charset="0"/>
            </a:endParaRPr>
          </a:p>
        </p:txBody>
      </p:sp>
      <p:sp>
        <p:nvSpPr>
          <p:cNvPr id="6" name="ZoneTexte 5"/>
          <p:cNvSpPr txBox="1"/>
          <p:nvPr/>
        </p:nvSpPr>
        <p:spPr>
          <a:xfrm>
            <a:off x="3203849" y="1613113"/>
            <a:ext cx="5472607" cy="5632311"/>
          </a:xfrm>
          <a:prstGeom prst="rect">
            <a:avLst/>
          </a:prstGeom>
          <a:noFill/>
        </p:spPr>
        <p:txBody>
          <a:bodyPr wrap="square" rtlCol="0">
            <a:spAutoFit/>
          </a:bodyPr>
          <a:lstStyle/>
          <a:p>
            <a:pPr algn="just"/>
            <a:r>
              <a:rPr lang="fr-FR" dirty="0" smtClean="0">
                <a:latin typeface="Arial" pitchFamily="34" charset="0"/>
                <a:cs typeface="Arial" pitchFamily="34" charset="0"/>
              </a:rPr>
              <a:t>Dans la pratique</a:t>
            </a:r>
            <a:r>
              <a:rPr lang="fr-FR" dirty="0" smtClean="0">
                <a:solidFill>
                  <a:srgbClr val="C24E97"/>
                </a:solidFill>
                <a:effectLst>
                  <a:outerShdw blurRad="38100" dist="38100" dir="2700000" algn="tl">
                    <a:srgbClr val="000000">
                      <a:alpha val="43137"/>
                    </a:srgbClr>
                  </a:outerShdw>
                </a:effectLst>
                <a:latin typeface="Arial" pitchFamily="34" charset="0"/>
                <a:cs typeface="Arial" pitchFamily="34" charset="0"/>
              </a:rPr>
              <a:t>, </a:t>
            </a:r>
            <a:r>
              <a:rPr lang="fr-FR" b="1" u="sng" dirty="0" smtClean="0">
                <a:solidFill>
                  <a:srgbClr val="C24E97"/>
                </a:solidFill>
                <a:effectLst>
                  <a:outerShdw blurRad="38100" dist="38100" dir="2700000" algn="tl">
                    <a:srgbClr val="000000">
                      <a:alpha val="43137"/>
                    </a:srgbClr>
                  </a:outerShdw>
                </a:effectLst>
                <a:latin typeface="Arial" pitchFamily="34" charset="0"/>
                <a:cs typeface="Arial" pitchFamily="34" charset="0"/>
              </a:rPr>
              <a:t>initiateur du projet </a:t>
            </a:r>
            <a:r>
              <a:rPr lang="fr-FR" b="1" dirty="0" smtClean="0">
                <a:latin typeface="Arial" pitchFamily="34" charset="0"/>
                <a:cs typeface="Arial" pitchFamily="34" charset="0"/>
              </a:rPr>
              <a:t>:</a:t>
            </a:r>
          </a:p>
          <a:p>
            <a:pPr algn="just"/>
            <a:endParaRPr lang="fr-FR" dirty="0" smtClean="0">
              <a:latin typeface="Arial" pitchFamily="34" charset="0"/>
              <a:cs typeface="Arial" pitchFamily="34" charset="0"/>
            </a:endParaRPr>
          </a:p>
          <a:p>
            <a:pPr marL="285750" indent="-285750" algn="just">
              <a:lnSpc>
                <a:spcPct val="200000"/>
              </a:lnSpc>
              <a:buClr>
                <a:srgbClr val="92D050"/>
              </a:buClr>
              <a:buFont typeface="Symbol" pitchFamily="18" charset="2"/>
              <a:buChar char="·"/>
            </a:pPr>
            <a:r>
              <a:rPr lang="fr-FR" dirty="0" smtClean="0">
                <a:latin typeface="Arial" pitchFamily="34" charset="0"/>
                <a:cs typeface="Arial" pitchFamily="34" charset="0"/>
              </a:rPr>
              <a:t>Projet mutualisé porté par la DRH de Roannais agglomération (dossier de subvention du FNP)</a:t>
            </a:r>
          </a:p>
          <a:p>
            <a:pPr marL="285750" indent="-285750" algn="just">
              <a:lnSpc>
                <a:spcPct val="200000"/>
              </a:lnSpc>
              <a:buClr>
                <a:srgbClr val="92D050"/>
              </a:buClr>
              <a:buFont typeface="Symbol" pitchFamily="18" charset="2"/>
              <a:buChar char="·"/>
            </a:pPr>
            <a:r>
              <a:rPr lang="fr-FR" dirty="0">
                <a:latin typeface="Arial" pitchFamily="34" charset="0"/>
                <a:cs typeface="Arial" pitchFamily="34" charset="0"/>
              </a:rPr>
              <a:t>Point d’entrée du service commun dans les entités territoriales</a:t>
            </a:r>
          </a:p>
          <a:p>
            <a:pPr marL="285750" indent="-285750" algn="just">
              <a:lnSpc>
                <a:spcPct val="200000"/>
              </a:lnSpc>
              <a:buClr>
                <a:srgbClr val="92D050"/>
              </a:buClr>
              <a:buFont typeface="Symbol" pitchFamily="18" charset="2"/>
              <a:buChar char="·"/>
            </a:pPr>
            <a:r>
              <a:rPr lang="fr-FR" dirty="0" smtClean="0">
                <a:latin typeface="Arial" pitchFamily="34" charset="0"/>
                <a:cs typeface="Arial" pitchFamily="34" charset="0"/>
              </a:rPr>
              <a:t>Participe au COTECH et COPIL</a:t>
            </a:r>
          </a:p>
          <a:p>
            <a:pPr marL="285750" indent="-285750" algn="just">
              <a:lnSpc>
                <a:spcPct val="200000"/>
              </a:lnSpc>
              <a:buClr>
                <a:srgbClr val="92D050"/>
              </a:buClr>
              <a:buFont typeface="Symbol" pitchFamily="18" charset="2"/>
              <a:buChar char="·"/>
            </a:pPr>
            <a:r>
              <a:rPr lang="fr-FR" dirty="0" smtClean="0">
                <a:latin typeface="Arial" pitchFamily="34" charset="0"/>
                <a:cs typeface="Arial" pitchFamily="34" charset="0"/>
              </a:rPr>
              <a:t>Réseau RH fédéré (d’autres projets mutualisés)</a:t>
            </a:r>
            <a:endParaRPr lang="fr-FR" dirty="0">
              <a:latin typeface="Arial" pitchFamily="34" charset="0"/>
              <a:cs typeface="Arial" pitchFamily="34" charset="0"/>
            </a:endParaRPr>
          </a:p>
          <a:p>
            <a:pPr marL="285750" indent="-285750" algn="just">
              <a:lnSpc>
                <a:spcPct val="200000"/>
              </a:lnSpc>
              <a:buFontTx/>
              <a:buChar char="-"/>
            </a:pPr>
            <a:endParaRPr lang="fr-FR" dirty="0" smtClean="0">
              <a:latin typeface="Arial" pitchFamily="34" charset="0"/>
              <a:cs typeface="Arial" pitchFamily="34" charset="0"/>
            </a:endParaRPr>
          </a:p>
          <a:p>
            <a:pPr algn="just">
              <a:lnSpc>
                <a:spcPct val="200000"/>
              </a:lnSpc>
            </a:pPr>
            <a:endParaRPr lang="fr-FR" dirty="0">
              <a:latin typeface="Arial" pitchFamily="34" charset="0"/>
              <a:cs typeface="Arial" pitchFamily="34" charset="0"/>
            </a:endParaRPr>
          </a:p>
          <a:p>
            <a:pPr marL="285750" indent="-285750" algn="just">
              <a:buFontTx/>
              <a:buChar char="-"/>
            </a:pPr>
            <a:endParaRPr lang="fr-FR" dirty="0">
              <a:latin typeface="Arial" pitchFamily="34" charset="0"/>
              <a:cs typeface="Arial" pitchFamily="34" charset="0"/>
            </a:endParaRPr>
          </a:p>
          <a:p>
            <a:pPr algn="just"/>
            <a:endParaRPr lang="fr-FR" dirty="0">
              <a:latin typeface="Arial" pitchFamily="34" charset="0"/>
              <a:cs typeface="Arial" pitchFamily="34" charset="0"/>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420889"/>
            <a:ext cx="2664296" cy="2664296"/>
          </a:xfrm>
          <a:prstGeom prst="rect">
            <a:avLst/>
          </a:prstGeom>
        </p:spPr>
      </p:pic>
    </p:spTree>
    <p:extLst>
      <p:ext uri="{BB962C8B-B14F-4D97-AF65-F5344CB8AC3E}">
        <p14:creationId xmlns:p14="http://schemas.microsoft.com/office/powerpoint/2010/main" val="1375489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36306" y="1814511"/>
            <a:ext cx="7348062" cy="4309677"/>
          </a:xfrm>
          <a:prstGeom prst="rect">
            <a:avLst/>
          </a:prstGeom>
        </p:spPr>
      </p:pic>
      <p:sp>
        <p:nvSpPr>
          <p:cNvPr id="5" name="Rectangle 4"/>
          <p:cNvSpPr/>
          <p:nvPr/>
        </p:nvSpPr>
        <p:spPr>
          <a:xfrm>
            <a:off x="611560" y="1058035"/>
            <a:ext cx="6011687" cy="45719"/>
          </a:xfrm>
          <a:prstGeom prst="rect">
            <a:avLst/>
          </a:prstGeom>
          <a:solidFill>
            <a:srgbClr val="C24E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t>,</a:t>
            </a:r>
            <a:endParaRPr lang="fr-FR" dirty="0"/>
          </a:p>
        </p:txBody>
      </p:sp>
      <p:sp>
        <p:nvSpPr>
          <p:cNvPr id="7" name="Espace réservé de la date 3"/>
          <p:cNvSpPr>
            <a:spLocks noGrp="1"/>
          </p:cNvSpPr>
          <p:nvPr>
            <p:ph type="dt" sz="half" idx="4294967295"/>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dirty="0" smtClean="0"/>
              <a:t>25/09/2013</a:t>
            </a:r>
            <a:endParaRPr lang="fr-FR" dirty="0"/>
          </a:p>
        </p:txBody>
      </p:sp>
      <p:sp>
        <p:nvSpPr>
          <p:cNvPr id="8" name="Espace réservé du pied de page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dirty="0" smtClean="0"/>
              <a:t>PRESENTATION PREVENTICA LYON - </a:t>
            </a:r>
            <a:fld id="{44C44021-96C7-4A8A-954E-DA23E77AEA4D}" type="slidenum">
              <a:rPr lang="fr-FR" smtClean="0"/>
              <a:t>8</a:t>
            </a:fld>
            <a:endParaRPr lang="fr-FR" dirty="0"/>
          </a:p>
        </p:txBody>
      </p:sp>
      <p:pic>
        <p:nvPicPr>
          <p:cNvPr id="9" name="Imag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3248" y="6259513"/>
            <a:ext cx="1981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1284" y="272758"/>
            <a:ext cx="7178608" cy="1569660"/>
          </a:xfrm>
          <a:prstGeom prst="rect">
            <a:avLst/>
          </a:prstGeom>
        </p:spPr>
        <p:txBody>
          <a:bodyPr wrap="square">
            <a:spAutoFit/>
          </a:bodyPr>
          <a:lstStyle/>
          <a:p>
            <a:pPr lvl="0" fontAlgn="base">
              <a:lnSpc>
                <a:spcPct val="200000"/>
              </a:lnSpc>
              <a:spcAft>
                <a:spcPct val="0"/>
              </a:spcAft>
              <a:buClr>
                <a:srgbClr val="C24E97"/>
              </a:buClr>
            </a:pPr>
            <a:r>
              <a:rPr lang="fr-FR" sz="2400" b="1" dirty="0">
                <a:solidFill>
                  <a:srgbClr val="C24E97"/>
                </a:solidFill>
                <a:latin typeface="Arial" pitchFamily="34" charset="0"/>
                <a:cs typeface="Arial" pitchFamily="34" charset="0"/>
              </a:rPr>
              <a:t>3</a:t>
            </a:r>
            <a:r>
              <a:rPr lang="fr-FR" sz="2400" b="1" dirty="0" smtClean="0">
                <a:solidFill>
                  <a:srgbClr val="C24E97"/>
                </a:solidFill>
                <a:latin typeface="Arial" pitchFamily="34" charset="0"/>
                <a:cs typeface="Arial" pitchFamily="34" charset="0"/>
              </a:rPr>
              <a:t>. </a:t>
            </a:r>
            <a:r>
              <a:rPr lang="fr-FR" sz="2400" b="1" dirty="0" smtClean="0">
                <a:solidFill>
                  <a:srgbClr val="C24E97"/>
                </a:solidFill>
                <a:latin typeface="Arial" pitchFamily="34" charset="0"/>
                <a:cs typeface="Arial" pitchFamily="34" charset="0"/>
              </a:rPr>
              <a:t>LES ACTEURS ET LEURS ROLES : </a:t>
            </a:r>
          </a:p>
          <a:p>
            <a:pPr lvl="0" fontAlgn="base">
              <a:lnSpc>
                <a:spcPct val="200000"/>
              </a:lnSpc>
              <a:spcAft>
                <a:spcPct val="0"/>
              </a:spcAft>
              <a:buClr>
                <a:srgbClr val="C24E97"/>
              </a:buClr>
            </a:pPr>
            <a:r>
              <a:rPr lang="fr-FR" sz="2400" b="1" dirty="0" smtClean="0">
                <a:solidFill>
                  <a:srgbClr val="C24E97"/>
                </a:solidFill>
                <a:latin typeface="Arial" pitchFamily="34" charset="0"/>
                <a:cs typeface="Arial" pitchFamily="34" charset="0"/>
              </a:rPr>
              <a:t>le service commun</a:t>
            </a:r>
            <a:endParaRPr lang="fr-FR" sz="2400" b="1" dirty="0">
              <a:solidFill>
                <a:srgbClr val="C24E97"/>
              </a:solidFill>
              <a:latin typeface="Arial" pitchFamily="34" charset="0"/>
              <a:cs typeface="Arial" pitchFamily="34" charset="0"/>
            </a:endParaRPr>
          </a:p>
        </p:txBody>
      </p:sp>
      <p:sp>
        <p:nvSpPr>
          <p:cNvPr id="13" name="ZoneTexte 12"/>
          <p:cNvSpPr txBox="1"/>
          <p:nvPr/>
        </p:nvSpPr>
        <p:spPr>
          <a:xfrm>
            <a:off x="611560" y="1772816"/>
            <a:ext cx="8136904" cy="5078313"/>
          </a:xfrm>
          <a:prstGeom prst="rect">
            <a:avLst/>
          </a:prstGeom>
          <a:noFill/>
        </p:spPr>
        <p:txBody>
          <a:bodyPr wrap="square" rtlCol="0">
            <a:spAutoFit/>
          </a:bodyPr>
          <a:lstStyle/>
          <a:p>
            <a:pPr algn="just"/>
            <a:r>
              <a:rPr lang="fr-FR" dirty="0" smtClean="0">
                <a:latin typeface="Arial" pitchFamily="34" charset="0"/>
                <a:cs typeface="Arial" pitchFamily="34" charset="0"/>
              </a:rPr>
              <a:t>Dans la pratique, </a:t>
            </a:r>
            <a:r>
              <a:rPr lang="fr-FR" b="1" u="sng" dirty="0" smtClean="0">
                <a:solidFill>
                  <a:srgbClr val="C24E97"/>
                </a:solidFill>
                <a:effectLst>
                  <a:outerShdw blurRad="38100" dist="38100" dir="2700000" algn="tl">
                    <a:srgbClr val="000000">
                      <a:alpha val="43137"/>
                    </a:srgbClr>
                  </a:outerShdw>
                </a:effectLst>
                <a:latin typeface="Arial" pitchFamily="34" charset="0"/>
                <a:cs typeface="Arial" pitchFamily="34" charset="0"/>
              </a:rPr>
              <a:t>chef d’orchestre </a:t>
            </a:r>
            <a:r>
              <a:rPr lang="fr-FR" dirty="0" smtClean="0">
                <a:latin typeface="Arial" pitchFamily="34" charset="0"/>
                <a:cs typeface="Arial" pitchFamily="34" charset="0"/>
              </a:rPr>
              <a:t>:</a:t>
            </a:r>
          </a:p>
          <a:p>
            <a:pPr algn="just"/>
            <a:endParaRPr lang="fr-FR" dirty="0">
              <a:latin typeface="Arial" pitchFamily="34" charset="0"/>
              <a:cs typeface="Arial" pitchFamily="34" charset="0"/>
            </a:endParaRPr>
          </a:p>
          <a:p>
            <a:pPr marL="285750" indent="-285750" algn="just">
              <a:lnSpc>
                <a:spcPct val="200000"/>
              </a:lnSpc>
              <a:buClr>
                <a:srgbClr val="92D050"/>
              </a:buClr>
              <a:buFont typeface="Symbol" pitchFamily="18" charset="2"/>
              <a:buChar char=""/>
            </a:pPr>
            <a:r>
              <a:rPr lang="fr-FR" dirty="0" smtClean="0">
                <a:latin typeface="Arial" pitchFamily="34" charset="0"/>
                <a:cs typeface="Arial" pitchFamily="34" charset="0"/>
              </a:rPr>
              <a:t>Important travail de terrain auprès du personnel</a:t>
            </a:r>
          </a:p>
          <a:p>
            <a:pPr marL="285750" indent="-285750" algn="just">
              <a:lnSpc>
                <a:spcPct val="200000"/>
              </a:lnSpc>
              <a:buClr>
                <a:srgbClr val="92D050"/>
              </a:buClr>
              <a:buFont typeface="Symbol" pitchFamily="18" charset="2"/>
              <a:buChar char=""/>
            </a:pPr>
            <a:r>
              <a:rPr lang="fr-FR" dirty="0" smtClean="0">
                <a:latin typeface="Arial" pitchFamily="34" charset="0"/>
                <a:cs typeface="Arial" pitchFamily="34" charset="0"/>
              </a:rPr>
              <a:t>Sollicitation du service commun en tant qu’experts</a:t>
            </a:r>
            <a:endParaRPr lang="fr-FR" dirty="0">
              <a:latin typeface="Arial" pitchFamily="34" charset="0"/>
              <a:cs typeface="Arial" pitchFamily="34" charset="0"/>
            </a:endParaRPr>
          </a:p>
          <a:p>
            <a:pPr marL="285750" indent="-285750" algn="just">
              <a:lnSpc>
                <a:spcPct val="200000"/>
              </a:lnSpc>
              <a:buClr>
                <a:srgbClr val="92D050"/>
              </a:buClr>
              <a:buFont typeface="Symbol" pitchFamily="18" charset="2"/>
              <a:buChar char=""/>
            </a:pPr>
            <a:r>
              <a:rPr lang="fr-FR" dirty="0" smtClean="0">
                <a:latin typeface="Arial" pitchFamily="34" charset="0"/>
                <a:cs typeface="Arial" pitchFamily="34" charset="0"/>
              </a:rPr>
              <a:t>Animation du réseau des assistants de prévention et relais sécurité</a:t>
            </a:r>
          </a:p>
          <a:p>
            <a:pPr marL="285750" indent="-285750" algn="just">
              <a:lnSpc>
                <a:spcPct val="200000"/>
              </a:lnSpc>
              <a:buClr>
                <a:srgbClr val="92D050"/>
              </a:buClr>
              <a:buFont typeface="Symbol" pitchFamily="18" charset="2"/>
              <a:buChar char=""/>
            </a:pPr>
            <a:r>
              <a:rPr lang="fr-FR" dirty="0" smtClean="0">
                <a:latin typeface="Arial" pitchFamily="34" charset="0"/>
                <a:cs typeface="Arial" pitchFamily="34" charset="0"/>
              </a:rPr>
              <a:t>Propositions d’outils commun (document unique, analyse AT…)</a:t>
            </a:r>
            <a:endParaRPr lang="fr-FR" dirty="0" smtClean="0">
              <a:latin typeface="Arial" pitchFamily="34" charset="0"/>
              <a:cs typeface="Arial" pitchFamily="34" charset="0"/>
            </a:endParaRPr>
          </a:p>
          <a:p>
            <a:pPr marL="285750" indent="-285750" algn="just">
              <a:lnSpc>
                <a:spcPct val="200000"/>
              </a:lnSpc>
              <a:buClr>
                <a:srgbClr val="92D050"/>
              </a:buClr>
              <a:buFont typeface="Symbol" pitchFamily="18" charset="2"/>
              <a:buChar char=""/>
            </a:pPr>
            <a:r>
              <a:rPr lang="fr-FR" dirty="0" smtClean="0">
                <a:latin typeface="Arial" pitchFamily="34" charset="0"/>
                <a:cs typeface="Arial" pitchFamily="34" charset="0"/>
              </a:rPr>
              <a:t>Mise en relation des services sur des problématiques métiers</a:t>
            </a:r>
          </a:p>
          <a:p>
            <a:pPr marL="285750" indent="-285750" algn="just">
              <a:lnSpc>
                <a:spcPct val="150000"/>
              </a:lnSpc>
              <a:buClr>
                <a:srgbClr val="92D050"/>
              </a:buClr>
              <a:buFont typeface="Symbol" pitchFamily="18" charset="2"/>
              <a:buChar char=""/>
            </a:pPr>
            <a:r>
              <a:rPr lang="fr-FR" dirty="0">
                <a:latin typeface="Arial" pitchFamily="34" charset="0"/>
                <a:cs typeface="Arial" pitchFamily="34" charset="0"/>
              </a:rPr>
              <a:t>Force de proposition pour des actions transversales</a:t>
            </a:r>
          </a:p>
          <a:p>
            <a:pPr marL="285750" indent="-285750" algn="just">
              <a:lnSpc>
                <a:spcPct val="150000"/>
              </a:lnSpc>
              <a:buClr>
                <a:srgbClr val="92D050"/>
              </a:buClr>
              <a:buFont typeface="Symbol" pitchFamily="18" charset="2"/>
              <a:buChar char=""/>
            </a:pPr>
            <a:endParaRPr lang="fr-FR" dirty="0">
              <a:latin typeface="Arial" pitchFamily="34" charset="0"/>
              <a:cs typeface="Arial" pitchFamily="34" charset="0"/>
            </a:endParaRPr>
          </a:p>
          <a:p>
            <a:pPr marL="285750" indent="-285750" algn="just">
              <a:buFontTx/>
              <a:buChar char="-"/>
            </a:pPr>
            <a:endParaRPr lang="fr-FR" dirty="0" smtClean="0">
              <a:latin typeface="Arial" pitchFamily="34" charset="0"/>
              <a:cs typeface="Arial" pitchFamily="34" charset="0"/>
            </a:endParaRPr>
          </a:p>
          <a:p>
            <a:pPr marL="285750" indent="-285750" algn="just">
              <a:buFontTx/>
              <a:buChar char="-"/>
            </a:pPr>
            <a:endParaRPr lang="fr-FR" dirty="0">
              <a:latin typeface="Arial" pitchFamily="34" charset="0"/>
              <a:cs typeface="Arial" pitchFamily="34" charset="0"/>
            </a:endParaRPr>
          </a:p>
          <a:p>
            <a:pPr marL="285750" indent="-285750" algn="just">
              <a:buFontTx/>
              <a:buChar char="-"/>
            </a:pPr>
            <a:endParaRPr lang="fr-FR" dirty="0">
              <a:latin typeface="Arial" pitchFamily="34" charset="0"/>
              <a:cs typeface="Arial" pitchFamily="34" charset="0"/>
            </a:endParaRPr>
          </a:p>
        </p:txBody>
      </p:sp>
    </p:spTree>
    <p:extLst>
      <p:ext uri="{BB962C8B-B14F-4D97-AF65-F5344CB8AC3E}">
        <p14:creationId xmlns:p14="http://schemas.microsoft.com/office/powerpoint/2010/main" val="3199802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780928"/>
            <a:ext cx="4827909" cy="171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560" y="1058035"/>
            <a:ext cx="5328592" cy="45719"/>
          </a:xfrm>
          <a:prstGeom prst="rect">
            <a:avLst/>
          </a:prstGeom>
          <a:solidFill>
            <a:srgbClr val="C24E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t>,</a:t>
            </a:r>
            <a:endParaRPr lang="fr-FR" dirty="0"/>
          </a:p>
        </p:txBody>
      </p:sp>
      <p:sp>
        <p:nvSpPr>
          <p:cNvPr id="7" name="Espace réservé de la date 3"/>
          <p:cNvSpPr>
            <a:spLocks noGrp="1"/>
          </p:cNvSpPr>
          <p:nvPr>
            <p:ph type="dt" sz="half" idx="4294967295"/>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dirty="0" smtClean="0"/>
              <a:t>25/09/2013</a:t>
            </a:r>
            <a:endParaRPr lang="fr-FR" dirty="0"/>
          </a:p>
        </p:txBody>
      </p:sp>
      <p:sp>
        <p:nvSpPr>
          <p:cNvPr id="8" name="Espace réservé du pied de page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dirty="0" smtClean="0"/>
              <a:t>PRESENTATION PREVENTICA LYON - </a:t>
            </a:r>
            <a:fld id="{44C44021-96C7-4A8A-954E-DA23E77AEA4D}" type="slidenum">
              <a:rPr lang="fr-FR" smtClean="0"/>
              <a:t>9</a:t>
            </a:fld>
            <a:endParaRPr lang="fr-FR" dirty="0"/>
          </a:p>
        </p:txBody>
      </p:sp>
      <p:pic>
        <p:nvPicPr>
          <p:cNvPr id="9"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3248" y="6259513"/>
            <a:ext cx="1981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552" y="260648"/>
            <a:ext cx="7178608" cy="1569660"/>
          </a:xfrm>
          <a:prstGeom prst="rect">
            <a:avLst/>
          </a:prstGeom>
        </p:spPr>
        <p:txBody>
          <a:bodyPr wrap="square">
            <a:spAutoFit/>
          </a:bodyPr>
          <a:lstStyle/>
          <a:p>
            <a:pPr lvl="0" fontAlgn="base">
              <a:lnSpc>
                <a:spcPct val="200000"/>
              </a:lnSpc>
              <a:spcAft>
                <a:spcPct val="0"/>
              </a:spcAft>
              <a:buClr>
                <a:srgbClr val="C24E97"/>
              </a:buClr>
            </a:pPr>
            <a:r>
              <a:rPr lang="fr-FR" sz="2400" b="1" dirty="0">
                <a:solidFill>
                  <a:srgbClr val="C24E97"/>
                </a:solidFill>
                <a:latin typeface="Arial" pitchFamily="34" charset="0"/>
                <a:cs typeface="Arial" pitchFamily="34" charset="0"/>
              </a:rPr>
              <a:t>3</a:t>
            </a:r>
            <a:r>
              <a:rPr lang="fr-FR" sz="2400" b="1" dirty="0" smtClean="0">
                <a:solidFill>
                  <a:srgbClr val="C24E97"/>
                </a:solidFill>
                <a:latin typeface="Arial" pitchFamily="34" charset="0"/>
                <a:cs typeface="Arial" pitchFamily="34" charset="0"/>
              </a:rPr>
              <a:t>. </a:t>
            </a:r>
            <a:r>
              <a:rPr lang="fr-FR" sz="2400" b="1" dirty="0" smtClean="0">
                <a:solidFill>
                  <a:srgbClr val="C24E97"/>
                </a:solidFill>
                <a:latin typeface="Arial" pitchFamily="34" charset="0"/>
                <a:cs typeface="Arial" pitchFamily="34" charset="0"/>
              </a:rPr>
              <a:t>LES ACTEURS ET LEURS ROLES : </a:t>
            </a:r>
          </a:p>
          <a:p>
            <a:pPr lvl="0" fontAlgn="base">
              <a:lnSpc>
                <a:spcPct val="200000"/>
              </a:lnSpc>
              <a:spcAft>
                <a:spcPct val="0"/>
              </a:spcAft>
              <a:buClr>
                <a:srgbClr val="C24E97"/>
              </a:buClr>
            </a:pPr>
            <a:r>
              <a:rPr lang="fr-FR" sz="2400" b="1" dirty="0">
                <a:solidFill>
                  <a:srgbClr val="C24E97"/>
                </a:solidFill>
                <a:latin typeface="Arial" pitchFamily="34" charset="0"/>
                <a:cs typeface="Arial" pitchFamily="34" charset="0"/>
              </a:rPr>
              <a:t>l</a:t>
            </a:r>
            <a:r>
              <a:rPr lang="fr-FR" sz="2400" b="1" dirty="0" smtClean="0">
                <a:solidFill>
                  <a:srgbClr val="C24E97"/>
                </a:solidFill>
                <a:latin typeface="Arial" pitchFamily="34" charset="0"/>
                <a:cs typeface="Arial" pitchFamily="34" charset="0"/>
              </a:rPr>
              <a:t>’encadrement et les agents</a:t>
            </a:r>
          </a:p>
        </p:txBody>
      </p:sp>
      <p:sp>
        <p:nvSpPr>
          <p:cNvPr id="10" name="ZoneTexte 9"/>
          <p:cNvSpPr txBox="1"/>
          <p:nvPr/>
        </p:nvSpPr>
        <p:spPr>
          <a:xfrm>
            <a:off x="4211960" y="1969354"/>
            <a:ext cx="4536504" cy="4247317"/>
          </a:xfrm>
          <a:prstGeom prst="rect">
            <a:avLst/>
          </a:prstGeom>
          <a:noFill/>
        </p:spPr>
        <p:txBody>
          <a:bodyPr wrap="square" rtlCol="0">
            <a:spAutoFit/>
          </a:bodyPr>
          <a:lstStyle/>
          <a:p>
            <a:pPr algn="just"/>
            <a:r>
              <a:rPr lang="fr-FR" dirty="0" smtClean="0">
                <a:latin typeface="Arial" pitchFamily="34" charset="0"/>
                <a:cs typeface="Arial" pitchFamily="34" charset="0"/>
              </a:rPr>
              <a:t>Dans la pratique, </a:t>
            </a:r>
            <a:r>
              <a:rPr lang="fr-FR" u="sng" dirty="0" smtClean="0">
                <a:solidFill>
                  <a:srgbClr val="C24E97"/>
                </a:solidFill>
                <a:effectLst>
                  <a:outerShdw blurRad="38100" dist="38100" dir="2700000" algn="tl">
                    <a:srgbClr val="000000">
                      <a:alpha val="43137"/>
                    </a:srgbClr>
                  </a:outerShdw>
                </a:effectLst>
                <a:latin typeface="Arial" pitchFamily="34" charset="0"/>
                <a:cs typeface="Arial" pitchFamily="34" charset="0"/>
              </a:rPr>
              <a:t>acteurs premiers de la chaîne de prévention</a:t>
            </a:r>
            <a:r>
              <a:rPr lang="fr-FR" dirty="0" smtClean="0">
                <a:latin typeface="Arial" pitchFamily="34" charset="0"/>
                <a:cs typeface="Arial" pitchFamily="34" charset="0"/>
              </a:rPr>
              <a:t>:</a:t>
            </a:r>
          </a:p>
          <a:p>
            <a:pPr algn="just"/>
            <a:endParaRPr lang="fr-FR" dirty="0">
              <a:latin typeface="Arial" pitchFamily="34" charset="0"/>
              <a:cs typeface="Arial" pitchFamily="34" charset="0"/>
            </a:endParaRPr>
          </a:p>
          <a:p>
            <a:pPr marL="285750" indent="-285750" algn="just">
              <a:lnSpc>
                <a:spcPct val="200000"/>
              </a:lnSpc>
              <a:buClr>
                <a:srgbClr val="92D050"/>
              </a:buClr>
              <a:buFont typeface="Symbol" pitchFamily="18" charset="2"/>
              <a:buChar char=""/>
            </a:pPr>
            <a:r>
              <a:rPr lang="fr-FR" dirty="0" smtClean="0">
                <a:latin typeface="Arial" pitchFamily="34" charset="0"/>
                <a:cs typeface="Arial" pitchFamily="34" charset="0"/>
              </a:rPr>
              <a:t>Sensibilisation du service commun auprès des encadrants et de ceux-ci auprès de leurs agents</a:t>
            </a:r>
          </a:p>
          <a:p>
            <a:pPr marL="285750" indent="-285750" algn="just">
              <a:lnSpc>
                <a:spcPct val="200000"/>
              </a:lnSpc>
              <a:buClr>
                <a:srgbClr val="92D050"/>
              </a:buClr>
              <a:buFont typeface="Symbol" pitchFamily="18" charset="2"/>
              <a:buChar char=""/>
            </a:pPr>
            <a:r>
              <a:rPr lang="fr-FR" dirty="0" smtClean="0">
                <a:latin typeface="Arial" pitchFamily="34" charset="0"/>
                <a:cs typeface="Arial" pitchFamily="34" charset="0"/>
              </a:rPr>
              <a:t>Font vivre et applique les actions</a:t>
            </a:r>
          </a:p>
          <a:p>
            <a:pPr marL="285750" indent="-285750" algn="just">
              <a:lnSpc>
                <a:spcPct val="200000"/>
              </a:lnSpc>
              <a:buClr>
                <a:srgbClr val="92D050"/>
              </a:buClr>
              <a:buFont typeface="Symbol" pitchFamily="18" charset="2"/>
              <a:buChar char=""/>
            </a:pPr>
            <a:endParaRPr lang="fr-FR" dirty="0" smtClean="0">
              <a:latin typeface="Arial" pitchFamily="34" charset="0"/>
              <a:cs typeface="Arial" pitchFamily="34" charset="0"/>
            </a:endParaRPr>
          </a:p>
          <a:p>
            <a:pPr marL="285750" indent="-285750" algn="just">
              <a:buFontTx/>
              <a:buChar char="-"/>
            </a:pPr>
            <a:endParaRPr lang="fr-FR" dirty="0">
              <a:latin typeface="Arial" pitchFamily="34" charset="0"/>
              <a:cs typeface="Arial" pitchFamily="34" charset="0"/>
            </a:endParaRPr>
          </a:p>
          <a:p>
            <a:pPr marL="285750" indent="-285750" algn="just">
              <a:buFontTx/>
              <a:buChar char="-"/>
            </a:pPr>
            <a:endParaRPr lang="fr-FR" dirty="0">
              <a:latin typeface="Arial" pitchFamily="34" charset="0"/>
              <a:cs typeface="Arial" pitchFamily="34" charset="0"/>
            </a:endParaRPr>
          </a:p>
        </p:txBody>
      </p:sp>
    </p:spTree>
    <p:extLst>
      <p:ext uri="{BB962C8B-B14F-4D97-AF65-F5344CB8AC3E}">
        <p14:creationId xmlns:p14="http://schemas.microsoft.com/office/powerpoint/2010/main" val="2485821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1265</TotalTime>
  <Words>1933</Words>
  <Application>Microsoft Office PowerPoint</Application>
  <PresentationFormat>Affichage à l'écran (4:3)</PresentationFormat>
  <Paragraphs>227</Paragraphs>
  <Slides>13</Slides>
  <Notes>12</Notes>
  <HiddenSlides>0</HiddenSlides>
  <MMClips>0</MMClips>
  <ScaleCrop>false</ScaleCrop>
  <HeadingPairs>
    <vt:vector size="6" baseType="variant">
      <vt:variant>
        <vt:lpstr>Thème</vt:lpstr>
      </vt:variant>
      <vt:variant>
        <vt:i4>1</vt:i4>
      </vt:variant>
      <vt:variant>
        <vt:lpstr>Liaisons</vt:lpstr>
      </vt:variant>
      <vt:variant>
        <vt:i4>1</vt:i4>
      </vt:variant>
      <vt:variant>
        <vt:lpstr>Titres des diapositives</vt:lpstr>
      </vt:variant>
      <vt:variant>
        <vt:i4>13</vt:i4>
      </vt:variant>
    </vt:vector>
  </HeadingPairs>
  <TitlesOfParts>
    <vt:vector size="15" baseType="lpstr">
      <vt:lpstr>Thème Office</vt:lpstr>
      <vt:lpstr>\\gra\partages\Agglo\RH_RESEAU\FNP\Preventica\Charte.pptx</vt:lpstr>
      <vt:lpstr>CREATION D’UN SERVICE COMMUN SANTE ET SECURITE AU TRAVAIL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Mairie de Mably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D’UN SERVICE COMMUN SANTE ET SECURITE AU TRAVAIL</dc:title>
  <dc:creator>FAZEKAS candide</dc:creator>
  <cp:lastModifiedBy>FAZEKAS candide</cp:lastModifiedBy>
  <cp:revision>104</cp:revision>
  <dcterms:created xsi:type="dcterms:W3CDTF">2013-07-16T09:54:04Z</dcterms:created>
  <dcterms:modified xsi:type="dcterms:W3CDTF">2013-07-26T14:49:32Z</dcterms:modified>
</cp:coreProperties>
</file>