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5"/>
  </p:notesMasterIdLst>
  <p:handoutMasterIdLst>
    <p:handoutMasterId r:id="rId26"/>
  </p:handoutMasterIdLst>
  <p:sldIdLst>
    <p:sldId id="885" r:id="rId2"/>
    <p:sldId id="1105" r:id="rId3"/>
    <p:sldId id="1339" r:id="rId4"/>
    <p:sldId id="1326" r:id="rId5"/>
    <p:sldId id="1327" r:id="rId6"/>
    <p:sldId id="1338" r:id="rId7"/>
    <p:sldId id="1340" r:id="rId8"/>
    <p:sldId id="1328" r:id="rId9"/>
    <p:sldId id="1329" r:id="rId10"/>
    <p:sldId id="1330" r:id="rId11"/>
    <p:sldId id="1331" r:id="rId12"/>
    <p:sldId id="1332" r:id="rId13"/>
    <p:sldId id="1333" r:id="rId14"/>
    <p:sldId id="1334" r:id="rId15"/>
    <p:sldId id="1335" r:id="rId16"/>
    <p:sldId id="1336" r:id="rId17"/>
    <p:sldId id="1341" r:id="rId18"/>
    <p:sldId id="1342" r:id="rId19"/>
    <p:sldId id="1343" r:id="rId20"/>
    <p:sldId id="1346" r:id="rId21"/>
    <p:sldId id="1344" r:id="rId22"/>
    <p:sldId id="1345" r:id="rId23"/>
    <p:sldId id="1337" r:id="rId24"/>
  </p:sldIdLst>
  <p:sldSz cx="9144000" cy="6858000" type="screen4x3"/>
  <p:notesSz cx="6797675" cy="9926638"/>
  <p:defaultTextStyle>
    <a:defPPr>
      <a:defRPr lang="fr-FR"/>
    </a:defPPr>
    <a:lvl1pPr algn="ctr" rtl="0" fontAlgn="base">
      <a:lnSpc>
        <a:spcPct val="90000"/>
      </a:lnSpc>
      <a:spcBef>
        <a:spcPct val="2000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1pPr>
    <a:lvl2pPr marL="457200" algn="ctr" rtl="0" fontAlgn="base">
      <a:lnSpc>
        <a:spcPct val="90000"/>
      </a:lnSpc>
      <a:spcBef>
        <a:spcPct val="2000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2pPr>
    <a:lvl3pPr marL="914400" algn="ctr" rtl="0" fontAlgn="base">
      <a:lnSpc>
        <a:spcPct val="90000"/>
      </a:lnSpc>
      <a:spcBef>
        <a:spcPct val="2000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3pPr>
    <a:lvl4pPr marL="1371600" algn="ctr" rtl="0" fontAlgn="base">
      <a:lnSpc>
        <a:spcPct val="90000"/>
      </a:lnSpc>
      <a:spcBef>
        <a:spcPct val="2000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4pPr>
    <a:lvl5pPr marL="1828800" algn="ctr" rtl="0" fontAlgn="base">
      <a:lnSpc>
        <a:spcPct val="90000"/>
      </a:lnSpc>
      <a:spcBef>
        <a:spcPct val="20000"/>
      </a:spcBef>
      <a:spcAft>
        <a:spcPct val="0"/>
      </a:spcAft>
      <a:defRPr sz="28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pitchFamily="34" charset="0"/>
        <a:ea typeface="+mn-ea"/>
        <a:cs typeface="Tahoma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00"/>
    <a:srgbClr val="FFCC99"/>
    <a:srgbClr val="009900"/>
    <a:srgbClr val="CCFFFF"/>
    <a:srgbClr val="B2D5F0"/>
    <a:srgbClr val="00FF99"/>
    <a:srgbClr val="F8F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338" autoAdjust="0"/>
    <p:restoredTop sz="94672" autoAdjust="0"/>
  </p:normalViewPr>
  <p:slideViewPr>
    <p:cSldViewPr snapToGrid="0">
      <p:cViewPr>
        <p:scale>
          <a:sx n="97" d="100"/>
          <a:sy n="97" d="100"/>
        </p:scale>
        <p:origin x="-114" y="-312"/>
      </p:cViewPr>
      <p:guideLst>
        <p:guide orient="horz" pos="19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40" d="100"/>
          <a:sy n="40" d="100"/>
        </p:scale>
        <p:origin x="-1542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5" tIns="47756" rIns="95515" bIns="47756" numCol="1" anchor="t" anchorCtr="0" compatLnSpc="1">
            <a:prstTxWarp prst="textNoShape">
              <a:avLst/>
            </a:prstTxWarp>
          </a:bodyPr>
          <a:lstStyle>
            <a:lvl1pPr algn="l" defTabSz="955521">
              <a:lnSpc>
                <a:spcPct val="100000"/>
              </a:lnSpc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5" tIns="47756" rIns="95515" bIns="47756" numCol="1" anchor="t" anchorCtr="0" compatLnSpc="1">
            <a:prstTxWarp prst="textNoShape">
              <a:avLst/>
            </a:prstTxWarp>
          </a:bodyPr>
          <a:lstStyle>
            <a:lvl1pPr algn="r" defTabSz="955521">
              <a:lnSpc>
                <a:spcPct val="100000"/>
              </a:lnSpc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5" tIns="47756" rIns="95515" bIns="47756" numCol="1" anchor="b" anchorCtr="0" compatLnSpc="1">
            <a:prstTxWarp prst="textNoShape">
              <a:avLst/>
            </a:prstTxWarp>
          </a:bodyPr>
          <a:lstStyle>
            <a:lvl1pPr algn="l" defTabSz="955521">
              <a:lnSpc>
                <a:spcPct val="100000"/>
              </a:lnSpc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5" tIns="47756" rIns="95515" bIns="47756" numCol="1" anchor="b" anchorCtr="0" compatLnSpc="1">
            <a:prstTxWarp prst="textNoShape">
              <a:avLst/>
            </a:prstTxWarp>
          </a:bodyPr>
          <a:lstStyle>
            <a:lvl1pPr algn="r" defTabSz="955521">
              <a:lnSpc>
                <a:spcPct val="100000"/>
              </a:lnSpc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531511F0-1011-4351-A838-9A6945CB6C7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395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5" tIns="47756" rIns="95515" bIns="47756" numCol="1" anchor="t" anchorCtr="0" compatLnSpc="1">
            <a:prstTxWarp prst="textNoShape">
              <a:avLst/>
            </a:prstTxWarp>
          </a:bodyPr>
          <a:lstStyle>
            <a:lvl1pPr algn="l" defTabSz="955521">
              <a:lnSpc>
                <a:spcPct val="100000"/>
              </a:lnSpc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5" tIns="47756" rIns="95515" bIns="47756" numCol="1" anchor="t" anchorCtr="0" compatLnSpc="1">
            <a:prstTxWarp prst="textNoShape">
              <a:avLst/>
            </a:prstTxWarp>
          </a:bodyPr>
          <a:lstStyle>
            <a:lvl1pPr algn="r" defTabSz="955521">
              <a:lnSpc>
                <a:spcPct val="100000"/>
              </a:lnSpc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60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5" tIns="47756" rIns="95515" bIns="47756" numCol="1" anchor="b" anchorCtr="0" compatLnSpc="1">
            <a:prstTxWarp prst="textNoShape">
              <a:avLst/>
            </a:prstTxWarp>
          </a:bodyPr>
          <a:lstStyle>
            <a:lvl1pPr algn="l" defTabSz="955521">
              <a:lnSpc>
                <a:spcPct val="100000"/>
              </a:lnSpc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15" tIns="47756" rIns="95515" bIns="47756" numCol="1" anchor="b" anchorCtr="0" compatLnSpc="1">
            <a:prstTxWarp prst="textNoShape">
              <a:avLst/>
            </a:prstTxWarp>
          </a:bodyPr>
          <a:lstStyle>
            <a:lvl1pPr algn="r" defTabSz="955521">
              <a:lnSpc>
                <a:spcPct val="100000"/>
              </a:lnSpc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D3B6B563-6795-4249-9392-8E3E78D3A3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700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85492-CADB-4823-B17C-4DA87B431FE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70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03FD4-6F28-40C7-A37D-EA88AFB47EE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45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91FF7-72EE-4E59-9F9D-2E2FBCFC98C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52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C58B0-7AEA-45C4-BBB5-DC6EEC123D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80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505DB-1D2F-4F09-A76E-A1D9190794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648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C58F5-FE15-42EA-BEEC-08B232F3B0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873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0046F-ECF9-418B-814F-7C8EFF4E6AE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817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513D2-9713-4F59-A4A7-4BE96B7D83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24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3E4A1-1F15-4EBD-8BC3-06C0BDDBFB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9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385-D297-4360-88B4-1D945488E3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44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B3BC3-F722-4984-9FA1-E781510B98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155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E61DB-1E60-4562-A2CD-323F3B7D45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125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2D5F0"/>
            </a:gs>
            <a:gs pos="64999">
              <a:schemeClr val="bg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851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51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51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25380322-60C1-4064-8429-C518089C44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wmf"/><Relationship Id="rId4" Type="http://schemas.openxmlformats.org/officeDocument/2006/relationships/hyperlink" Target="Culturel%20-%20D&#233;montage%20d'une%20exposition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tmsandco.fr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 rot="10800000">
            <a:off x="0" y="4090988"/>
            <a:ext cx="9144000" cy="523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4E85C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175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4788" y="1036638"/>
            <a:ext cx="6659562" cy="1979612"/>
          </a:xfrm>
        </p:spPr>
        <p:txBody>
          <a:bodyPr/>
          <a:lstStyle/>
          <a:p>
            <a:pPr eaLnBrk="1" hangingPunct="1">
              <a:defRPr/>
            </a:pPr>
            <a:r>
              <a:rPr lang="fr-FR" sz="5400" i="1" dirty="0" smtClean="0">
                <a:solidFill>
                  <a:srgbClr val="4E85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Présentation du projet </a:t>
            </a:r>
            <a:r>
              <a:rPr lang="fr-FR" sz="6600" i="1" dirty="0" smtClean="0">
                <a:solidFill>
                  <a:srgbClr val="4E85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/>
            </a:r>
            <a:br>
              <a:rPr lang="fr-FR" sz="6600" i="1" dirty="0" smtClean="0">
                <a:solidFill>
                  <a:srgbClr val="4E85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</a:br>
            <a:r>
              <a:rPr lang="fr-FR" sz="8000" i="1" dirty="0" smtClean="0">
                <a:solidFill>
                  <a:srgbClr val="4E85C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TMS &amp; CO</a:t>
            </a:r>
            <a:endParaRPr lang="fr-FR" sz="6600" i="1" dirty="0" smtClean="0">
              <a:solidFill>
                <a:srgbClr val="4E85CA"/>
              </a:solidFill>
              <a:latin typeface="Impact" pitchFamily="34" charset="0"/>
            </a:endParaRP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1433513" y="5691188"/>
            <a:ext cx="7710487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buFont typeface="Wingdings" pitchFamily="2" charset="2"/>
              <a:buNone/>
            </a:pPr>
            <a:r>
              <a:rPr lang="fr-FR" sz="2000" b="1"/>
              <a:t>PREVENTICA – Septembre 2013</a:t>
            </a:r>
          </a:p>
          <a:p>
            <a:pPr algn="r">
              <a:buFont typeface="Wingdings" pitchFamily="2" charset="2"/>
              <a:buNone/>
            </a:pPr>
            <a:r>
              <a:rPr lang="fr-FR" sz="2000"/>
              <a:t>Franck DAL PAN, Responsable pôle Santé / Sécurité</a:t>
            </a:r>
          </a:p>
          <a:p>
            <a:pPr algn="r">
              <a:buFont typeface="Wingdings" pitchFamily="2" charset="2"/>
              <a:buNone/>
            </a:pPr>
            <a:r>
              <a:rPr lang="fr-FR" sz="2000"/>
              <a:t>CDG 83</a:t>
            </a:r>
          </a:p>
          <a:p>
            <a:pPr algn="r">
              <a:buFont typeface="Wingdings" pitchFamily="2" charset="2"/>
              <a:buNone/>
            </a:pPr>
            <a:endParaRPr lang="fr-FR" sz="2000"/>
          </a:p>
        </p:txBody>
      </p:sp>
      <p:pic>
        <p:nvPicPr>
          <p:cNvPr id="2053" name="Image 6" descr="FN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5397500"/>
            <a:ext cx="81915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 7" descr="B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300038"/>
            <a:ext cx="1728787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Image 7" descr="cdg83 logo omb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6086475"/>
            <a:ext cx="11668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Image 11" descr="fncd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5432425"/>
            <a:ext cx="112871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0" y="1527175"/>
            <a:ext cx="9144000" cy="52388"/>
          </a:xfrm>
          <a:prstGeom prst="rect">
            <a:avLst/>
          </a:prstGeom>
          <a:gradFill rotWithShape="1">
            <a:gsLst>
              <a:gs pos="0">
                <a:srgbClr val="4E85CA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0" y="327025"/>
            <a:ext cx="678656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0" hangingPunct="0">
              <a:spcBef>
                <a:spcPts val="600"/>
              </a:spcBef>
            </a:pPr>
            <a:r>
              <a:rPr lang="fr-FR" sz="4800" i="1">
                <a:solidFill>
                  <a:srgbClr val="4E85CA"/>
                </a:solidFill>
                <a:latin typeface="Impact" pitchFamily="34" charset="0"/>
              </a:rPr>
              <a:t>Présentation de</a:t>
            </a:r>
          </a:p>
          <a:p>
            <a:pPr algn="l" eaLnBrk="0" hangingPunct="0">
              <a:spcBef>
                <a:spcPts val="600"/>
              </a:spcBef>
            </a:pPr>
            <a:r>
              <a:rPr lang="fr-FR" sz="4800" i="1">
                <a:solidFill>
                  <a:srgbClr val="4E85CA"/>
                </a:solidFill>
                <a:latin typeface="Impact" pitchFamily="34" charset="0"/>
              </a:rPr>
              <a:t> la grille de repérage</a:t>
            </a:r>
            <a:endParaRPr lang="fr-FR" sz="3600" i="1">
              <a:solidFill>
                <a:srgbClr val="4E85CA"/>
              </a:solidFill>
              <a:latin typeface="Impact" pitchFamily="34" charset="0"/>
            </a:endParaRP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0" y="1316038"/>
            <a:ext cx="8874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447675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ts val="500"/>
              </a:spcBef>
            </a:pPr>
            <a:endParaRPr lang="fr-FR" sz="900" b="1"/>
          </a:p>
          <a:p>
            <a:pPr algn="l" eaLnBrk="1" hangingPunct="1">
              <a:spcBef>
                <a:spcPts val="500"/>
              </a:spcBef>
            </a:pPr>
            <a:r>
              <a:rPr lang="fr-FR" sz="3200" b="1"/>
              <a:t> </a:t>
            </a:r>
            <a:endParaRPr lang="fr-FR" sz="900" b="1"/>
          </a:p>
        </p:txBody>
      </p:sp>
      <p:pic>
        <p:nvPicPr>
          <p:cNvPr id="11269" name="Picture 15" descr="cdg83 logo ombre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6064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204788" y="2170113"/>
            <a:ext cx="87201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just" eaLnBrk="1" hangingPunct="1">
              <a:spcBef>
                <a:spcPts val="500"/>
              </a:spcBef>
              <a:spcAft>
                <a:spcPts val="600"/>
              </a:spcAft>
            </a:pPr>
            <a:endParaRPr lang="fr-FR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0025" y="1665288"/>
            <a:ext cx="8399463" cy="55499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ts val="500"/>
              </a:spcBef>
              <a:spcAft>
                <a:spcPts val="600"/>
              </a:spcAft>
              <a:defRPr/>
            </a:pPr>
            <a:r>
              <a:rPr lang="fr-FR" b="1" dirty="0">
                <a:solidFill>
                  <a:srgbClr val="FF9900"/>
                </a:solidFill>
              </a:rPr>
              <a:t>Objectifs : </a:t>
            </a:r>
          </a:p>
          <a:p>
            <a:pPr marL="914400" lvl="1" indent="-457200" algn="just">
              <a:spcBef>
                <a:spcPts val="500"/>
              </a:spcBef>
              <a:buFontTx/>
              <a:buAutoNum type="arabicParenR"/>
              <a:defRPr/>
            </a:pPr>
            <a:r>
              <a:rPr lang="fr-FR" sz="2400" b="1" dirty="0"/>
              <a:t>Comparer les services d’une même collectivité selon 5 critères :</a:t>
            </a:r>
          </a:p>
          <a:p>
            <a:pPr marL="1362075" lvl="2" indent="-447675" algn="l">
              <a:spcBef>
                <a:spcPts val="500"/>
              </a:spcBef>
              <a:buFont typeface="Wingdings" pitchFamily="2" charset="2"/>
              <a:buChar char="ü"/>
              <a:defRPr/>
            </a:pPr>
            <a:r>
              <a:rPr lang="fr-FR" sz="2000" dirty="0"/>
              <a:t>Démographie</a:t>
            </a:r>
          </a:p>
          <a:p>
            <a:pPr marL="1362075" lvl="2" indent="-447675" algn="l">
              <a:spcBef>
                <a:spcPts val="500"/>
              </a:spcBef>
              <a:buFont typeface="Wingdings" pitchFamily="2" charset="2"/>
              <a:buChar char="ü"/>
              <a:defRPr/>
            </a:pPr>
            <a:r>
              <a:rPr lang="fr-FR" sz="2000" dirty="0"/>
              <a:t>Statistiques générales</a:t>
            </a:r>
          </a:p>
          <a:p>
            <a:pPr marL="1362075" lvl="2" indent="-447675" algn="l">
              <a:spcBef>
                <a:spcPts val="500"/>
              </a:spcBef>
              <a:buFont typeface="Wingdings" pitchFamily="2" charset="2"/>
              <a:buChar char="ü"/>
              <a:defRPr/>
            </a:pPr>
            <a:r>
              <a:rPr lang="fr-FR" sz="2000" dirty="0"/>
              <a:t>Actions menées par rapport aux TMS</a:t>
            </a:r>
          </a:p>
          <a:p>
            <a:pPr marL="1362075" lvl="2" indent="-447675" algn="l">
              <a:spcBef>
                <a:spcPts val="500"/>
              </a:spcBef>
              <a:buFont typeface="Wingdings" pitchFamily="2" charset="2"/>
              <a:buChar char="ü"/>
              <a:defRPr/>
            </a:pPr>
            <a:r>
              <a:rPr lang="fr-FR" sz="2000" dirty="0"/>
              <a:t>Climat social</a:t>
            </a:r>
          </a:p>
          <a:p>
            <a:pPr marL="1362075" lvl="2" indent="-447675" algn="l">
              <a:spcBef>
                <a:spcPts val="500"/>
              </a:spcBef>
              <a:buFont typeface="Wingdings" pitchFamily="2" charset="2"/>
              <a:buChar char="ü"/>
              <a:defRPr/>
            </a:pPr>
            <a:r>
              <a:rPr lang="fr-FR" sz="2000" dirty="0"/>
              <a:t>Métiers exercés</a:t>
            </a:r>
            <a:endParaRPr lang="fr-FR" sz="2400" dirty="0"/>
          </a:p>
          <a:p>
            <a:pPr marL="457200" indent="-457200" algn="just">
              <a:spcBef>
                <a:spcPts val="500"/>
              </a:spcBef>
              <a:buFontTx/>
              <a:buAutoNum type="arabicParenR"/>
              <a:defRPr/>
            </a:pPr>
            <a:endParaRPr lang="fr-FR" sz="1600" b="1" dirty="0"/>
          </a:p>
          <a:p>
            <a:pPr marL="914400" lvl="1" indent="-457200" algn="just">
              <a:spcBef>
                <a:spcPts val="500"/>
              </a:spcBef>
              <a:buFont typeface="+mj-lt"/>
              <a:buAutoNum type="arabicParenR" startAt="2"/>
              <a:defRPr/>
            </a:pPr>
            <a:r>
              <a:rPr lang="fr-FR" sz="2400" b="1" dirty="0"/>
              <a:t>Orienter les actions à mener en matière de prévention des TMS</a:t>
            </a:r>
          </a:p>
          <a:p>
            <a:pPr marL="447675" indent="-447675" algn="l">
              <a:spcBef>
                <a:spcPts val="500"/>
              </a:spcBef>
              <a:defRPr/>
            </a:pPr>
            <a:endParaRPr lang="fr-FR" sz="1800" dirty="0"/>
          </a:p>
          <a:p>
            <a:pPr marL="447675" indent="-447675" algn="l">
              <a:spcBef>
                <a:spcPts val="500"/>
              </a:spcBef>
              <a:defRPr/>
            </a:pPr>
            <a:r>
              <a:rPr lang="fr-FR" b="1" dirty="0">
                <a:solidFill>
                  <a:srgbClr val="FF9900"/>
                </a:solidFill>
              </a:rPr>
              <a:t>Format :</a:t>
            </a:r>
            <a:r>
              <a:rPr lang="fr-FR" dirty="0"/>
              <a:t> </a:t>
            </a:r>
            <a:r>
              <a:rPr lang="fr-FR" sz="2400" dirty="0"/>
              <a:t>Document Excel – Voir la grille</a:t>
            </a:r>
          </a:p>
          <a:p>
            <a:pPr marL="1362075" lvl="2" indent="-447675" algn="l">
              <a:spcBef>
                <a:spcPts val="500"/>
              </a:spcBef>
              <a:defRPr/>
            </a:pPr>
            <a:r>
              <a:rPr lang="fr-FR" sz="2400" dirty="0"/>
              <a:t>		</a:t>
            </a:r>
          </a:p>
          <a:p>
            <a:pPr marL="447675" indent="-447675" algn="l">
              <a:spcBef>
                <a:spcPts val="500"/>
              </a:spcBef>
              <a:defRPr/>
            </a:pPr>
            <a:endParaRPr lang="fr-FR" sz="900" b="1" dirty="0"/>
          </a:p>
        </p:txBody>
      </p:sp>
      <p:pic>
        <p:nvPicPr>
          <p:cNvPr id="11272" name="Picture 14" descr="C:\Documents and Settings\Dalpanf\Local Settings\Temporary Internet Files\Content.IE5\UXHSBM5A\MC900432632[1]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19208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954088"/>
            <a:ext cx="9144000" cy="52387"/>
          </a:xfrm>
          <a:prstGeom prst="rect">
            <a:avLst/>
          </a:prstGeom>
          <a:gradFill rotWithShape="1">
            <a:gsLst>
              <a:gs pos="0">
                <a:srgbClr val="4E85CA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0" y="0"/>
            <a:ext cx="771048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0" hangingPunct="0"/>
            <a:r>
              <a:rPr lang="fr-FR" sz="4800" i="1">
                <a:solidFill>
                  <a:srgbClr val="4E85CA"/>
                </a:solidFill>
                <a:latin typeface="Impact" pitchFamily="34" charset="0"/>
              </a:rPr>
              <a:t>Exemple d’une grille remplie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90500" y="1289050"/>
            <a:ext cx="8642350" cy="52292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47675" indent="-447675" algn="l">
              <a:spcBef>
                <a:spcPts val="500"/>
              </a:spcBef>
              <a:spcAft>
                <a:spcPts val="600"/>
              </a:spcAft>
              <a:defRPr/>
            </a:pPr>
            <a:r>
              <a:rPr lang="fr-FR" b="1" dirty="0">
                <a:solidFill>
                  <a:srgbClr val="FF9900"/>
                </a:solidFill>
              </a:rPr>
              <a:t>Assistant de prévention : </a:t>
            </a:r>
            <a:r>
              <a:rPr lang="fr-FR" dirty="0"/>
              <a:t>DRH de la collectivité</a:t>
            </a:r>
          </a:p>
          <a:p>
            <a:pPr marL="447675" indent="-447675" algn="l">
              <a:spcBef>
                <a:spcPts val="500"/>
              </a:spcBef>
              <a:spcAft>
                <a:spcPts val="600"/>
              </a:spcAft>
              <a:defRPr/>
            </a:pPr>
            <a:endParaRPr lang="fr-FR" sz="1600" dirty="0"/>
          </a:p>
          <a:p>
            <a:pPr marL="447675" indent="-447675" algn="l">
              <a:spcBef>
                <a:spcPts val="500"/>
              </a:spcBef>
              <a:spcAft>
                <a:spcPts val="600"/>
              </a:spcAft>
              <a:defRPr/>
            </a:pPr>
            <a:r>
              <a:rPr lang="fr-FR" b="1" dirty="0">
                <a:solidFill>
                  <a:srgbClr val="FF9900"/>
                </a:solidFill>
              </a:rPr>
              <a:t>7 services :</a:t>
            </a:r>
          </a:p>
          <a:p>
            <a:pPr marL="904875" lvl="1" indent="-447675" algn="l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2400" dirty="0"/>
              <a:t>Techniques</a:t>
            </a:r>
          </a:p>
          <a:p>
            <a:pPr marL="904875" lvl="1" indent="-447675" algn="l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2400" dirty="0"/>
              <a:t>Ecoles – Entretien</a:t>
            </a:r>
          </a:p>
          <a:p>
            <a:pPr marL="904875" lvl="1" indent="-447675" algn="l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2400" dirty="0"/>
              <a:t>Sports</a:t>
            </a:r>
          </a:p>
          <a:p>
            <a:pPr marL="904875" lvl="1" indent="-447675" algn="l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2400" dirty="0"/>
              <a:t>Police municipale</a:t>
            </a:r>
          </a:p>
          <a:p>
            <a:pPr marL="904875" lvl="1" indent="-447675" algn="l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2400" dirty="0"/>
              <a:t>Structure multi-accueil</a:t>
            </a:r>
          </a:p>
          <a:p>
            <a:pPr marL="904875" lvl="1" indent="-447675" algn="l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2400" dirty="0"/>
              <a:t>Animation</a:t>
            </a:r>
          </a:p>
          <a:p>
            <a:pPr marL="904875" lvl="1" indent="-447675" algn="l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2400" dirty="0"/>
              <a:t>	Administratifs</a:t>
            </a:r>
          </a:p>
          <a:p>
            <a:pPr marL="447675" indent="-447675" algn="l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/>
          </a:p>
          <a:p>
            <a:pPr algn="just">
              <a:spcBef>
                <a:spcPts val="500"/>
              </a:spcBef>
              <a:spcAft>
                <a:spcPts val="600"/>
              </a:spcAft>
              <a:defRPr/>
            </a:pPr>
            <a:r>
              <a:rPr lang="fr-FR" dirty="0"/>
              <a:t>Grille remplie début 2012 </a:t>
            </a:r>
          </a:p>
          <a:p>
            <a:pPr algn="just">
              <a:spcBef>
                <a:spcPts val="500"/>
              </a:spcBef>
              <a:spcAft>
                <a:spcPts val="600"/>
              </a:spcAft>
              <a:defRPr/>
            </a:pPr>
            <a:r>
              <a:rPr lang="fr-FR" dirty="0"/>
              <a:t>Document unique en cours de rédaction</a:t>
            </a:r>
          </a:p>
        </p:txBody>
      </p:sp>
      <p:pic>
        <p:nvPicPr>
          <p:cNvPr id="12293" name="Picture 15" descr="cdg83 logo ombre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6064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C:\Documents and Settings\Dalpanf\Local Settings\Temporary Internet Files\Content.IE5\89A0LPZK\MC90003902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8" y="2454275"/>
            <a:ext cx="22034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4" descr="C:\Documents and Settings\Dalpanf\Local Settings\Temporary Internet Files\Content.IE5\UXHSBM5A\MC900432632[1].png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19208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0" y="954088"/>
            <a:ext cx="9144000" cy="52387"/>
          </a:xfrm>
          <a:prstGeom prst="rect">
            <a:avLst/>
          </a:prstGeom>
          <a:gradFill rotWithShape="1">
            <a:gsLst>
              <a:gs pos="0">
                <a:srgbClr val="4E85CA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0" y="0"/>
            <a:ext cx="771048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0" hangingPunct="0"/>
            <a:r>
              <a:rPr lang="fr-FR" sz="4800" i="1">
                <a:solidFill>
                  <a:srgbClr val="4E85CA"/>
                </a:solidFill>
                <a:latin typeface="Impact" pitchFamily="34" charset="0"/>
              </a:rPr>
              <a:t>Partie 1 : Statistiques</a:t>
            </a:r>
          </a:p>
        </p:txBody>
      </p:sp>
      <p:pic>
        <p:nvPicPr>
          <p:cNvPr id="13316" name="Picture 15" descr="cdg83 logo ombre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6064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19075" y="1138238"/>
            <a:ext cx="8640763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ts val="500"/>
              </a:spcBef>
              <a:spcAft>
                <a:spcPts val="600"/>
              </a:spcAft>
            </a:pPr>
            <a:r>
              <a:rPr lang="fr-FR" b="1">
                <a:solidFill>
                  <a:srgbClr val="FF9900"/>
                </a:solidFill>
              </a:rPr>
              <a:t>Données sociologiques :</a:t>
            </a:r>
          </a:p>
          <a:p>
            <a:pPr lvl="1" algn="just" eaLnBrk="1" hangingPunct="1">
              <a:spcBef>
                <a:spcPts val="500"/>
              </a:spcBef>
              <a:buFont typeface="Wingdings" pitchFamily="2" charset="2"/>
              <a:buChar char="ü"/>
            </a:pPr>
            <a:r>
              <a:rPr lang="fr-FR" sz="2400" b="1"/>
              <a:t> </a:t>
            </a:r>
            <a:r>
              <a:rPr lang="fr-FR" sz="2400"/>
              <a:t> 65 % des agents ont plus de 40 ans </a:t>
            </a:r>
          </a:p>
          <a:p>
            <a:pPr lvl="1" algn="just" eaLnBrk="1" hangingPunct="1">
              <a:spcBef>
                <a:spcPts val="500"/>
              </a:spcBef>
              <a:buFont typeface="Wingdings" pitchFamily="2" charset="2"/>
              <a:buChar char="ü"/>
            </a:pPr>
            <a:r>
              <a:rPr lang="fr-FR" sz="2400"/>
              <a:t> Sports – Animation – Multi-accueil sont les services les plus jeunes</a:t>
            </a:r>
          </a:p>
          <a:p>
            <a:pPr algn="l" eaLnBrk="1" hangingPunct="1">
              <a:spcBef>
                <a:spcPts val="500"/>
              </a:spcBef>
              <a:spcAft>
                <a:spcPts val="600"/>
              </a:spcAft>
            </a:pPr>
            <a:endParaRPr lang="fr-FR" sz="1200" b="1">
              <a:solidFill>
                <a:srgbClr val="FF9900"/>
              </a:solidFill>
            </a:endParaRPr>
          </a:p>
          <a:p>
            <a:pPr algn="l" eaLnBrk="1" hangingPunct="1">
              <a:spcBef>
                <a:spcPts val="500"/>
              </a:spcBef>
              <a:spcAft>
                <a:spcPts val="600"/>
              </a:spcAft>
            </a:pPr>
            <a:r>
              <a:rPr lang="fr-FR" b="1">
                <a:solidFill>
                  <a:srgbClr val="FF9900"/>
                </a:solidFill>
              </a:rPr>
              <a:t>Statistiques :</a:t>
            </a:r>
          </a:p>
          <a:p>
            <a:pPr lvl="1" algn="just" eaLnBrk="1" hangingPunct="1">
              <a:spcBef>
                <a:spcPts val="500"/>
              </a:spcBef>
              <a:buFont typeface="Wingdings" pitchFamily="2" charset="2"/>
              <a:buChar char="ü"/>
            </a:pPr>
            <a:r>
              <a:rPr lang="fr-FR" sz="2400" b="1"/>
              <a:t> </a:t>
            </a:r>
            <a:r>
              <a:rPr lang="fr-FR" sz="2400"/>
              <a:t>Taux d’absentéisme global : 5,3 (inférieur à la moyenne nationale de 8,3)</a:t>
            </a:r>
          </a:p>
          <a:p>
            <a:pPr lvl="1" algn="just" eaLnBrk="1" hangingPunct="1">
              <a:spcBef>
                <a:spcPts val="500"/>
              </a:spcBef>
              <a:buFont typeface="Wingdings" pitchFamily="2" charset="2"/>
              <a:buChar char="ü"/>
            </a:pPr>
            <a:r>
              <a:rPr lang="fr-FR" sz="2400"/>
              <a:t> Technique (restriction d’aptitude) et multi-accueil (absentéisme global) ressortent</a:t>
            </a:r>
          </a:p>
        </p:txBody>
      </p:sp>
      <p:pic>
        <p:nvPicPr>
          <p:cNvPr id="13318" name="Picture 2" descr="C:\Documents and Settings\Dalpanf\Local Settings\Temporary Internet Files\Content.IE5\31UD00UY\MM90032379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4967288"/>
            <a:ext cx="1724025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4" descr="C:\Documents and Settings\Dalpanf\Local Settings\Temporary Internet Files\Content.IE5\UXHSBM5A\MC900432632[1].png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19208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0" y="954088"/>
            <a:ext cx="9144000" cy="52387"/>
          </a:xfrm>
          <a:prstGeom prst="rect">
            <a:avLst/>
          </a:prstGeom>
          <a:gradFill rotWithShape="1">
            <a:gsLst>
              <a:gs pos="0">
                <a:srgbClr val="4E85CA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0"/>
            <a:ext cx="771048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0" hangingPunct="0"/>
            <a:r>
              <a:rPr lang="fr-FR" sz="4800" i="1">
                <a:solidFill>
                  <a:srgbClr val="4E85CA"/>
                </a:solidFill>
                <a:latin typeface="Impact" pitchFamily="34" charset="0"/>
              </a:rPr>
              <a:t>Partie 2 : Climat social</a:t>
            </a:r>
          </a:p>
        </p:txBody>
      </p:sp>
      <p:pic>
        <p:nvPicPr>
          <p:cNvPr id="14340" name="Picture 15" descr="cdg83 logo ombre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6064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19075" y="1138238"/>
            <a:ext cx="7888288" cy="56657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500"/>
              </a:spcBef>
              <a:spcAft>
                <a:spcPts val="600"/>
              </a:spcAft>
              <a:defRPr/>
            </a:pPr>
            <a:r>
              <a:rPr lang="fr-FR" dirty="0"/>
              <a:t>Police municipale et animation ressortent </a:t>
            </a:r>
          </a:p>
          <a:p>
            <a:pPr algn="l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i="1" dirty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fr-FR" sz="2000" i="1" dirty="0">
                <a:solidFill>
                  <a:srgbClr val="0070C0"/>
                </a:solidFill>
              </a:rPr>
              <a:t>Conflits connus, demande de changement de service</a:t>
            </a:r>
          </a:p>
          <a:p>
            <a:pPr algn="l">
              <a:spcBef>
                <a:spcPts val="500"/>
              </a:spcBef>
              <a:spcAft>
                <a:spcPts val="600"/>
              </a:spcAft>
              <a:defRPr/>
            </a:pPr>
            <a:endParaRPr lang="fr-FR" sz="2000" dirty="0"/>
          </a:p>
          <a:p>
            <a:pPr algn="l">
              <a:spcBef>
                <a:spcPts val="500"/>
              </a:spcBef>
              <a:spcAft>
                <a:spcPts val="600"/>
              </a:spcAft>
              <a:defRPr/>
            </a:pPr>
            <a:r>
              <a:rPr lang="fr-FR" b="1" dirty="0">
                <a:solidFill>
                  <a:srgbClr val="FF9900"/>
                </a:solidFill>
              </a:rPr>
              <a:t>Historique :</a:t>
            </a:r>
          </a:p>
          <a:p>
            <a:pPr lvl="1" algn="just">
              <a:spcBef>
                <a:spcPts val="5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fr-FR" sz="2400" b="1" dirty="0"/>
              <a:t> </a:t>
            </a:r>
            <a:r>
              <a:rPr lang="fr-FR" sz="2400" dirty="0"/>
              <a:t>PM : Existence de procédures disciplinaires + changement de chef de service récent</a:t>
            </a:r>
          </a:p>
          <a:p>
            <a:pPr lvl="1" algn="l">
              <a:spcBef>
                <a:spcPts val="500"/>
              </a:spcBef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fr-FR" sz="2400" dirty="0"/>
              <a:t> Animation : Réorganisation récente</a:t>
            </a:r>
          </a:p>
          <a:p>
            <a:pPr algn="l">
              <a:spcBef>
                <a:spcPts val="500"/>
              </a:spcBef>
              <a:spcAft>
                <a:spcPts val="600"/>
              </a:spcAft>
              <a:defRPr/>
            </a:pPr>
            <a:endParaRPr lang="fr-FR" sz="2400" dirty="0"/>
          </a:p>
          <a:p>
            <a:pPr algn="l">
              <a:spcBef>
                <a:spcPts val="500"/>
              </a:spcBef>
              <a:spcAft>
                <a:spcPts val="600"/>
              </a:spcAft>
              <a:defRPr/>
            </a:pPr>
            <a:r>
              <a:rPr lang="fr-FR" b="1" dirty="0">
                <a:solidFill>
                  <a:srgbClr val="FF9900"/>
                </a:solidFill>
              </a:rPr>
              <a:t>Besoins de compléments :</a:t>
            </a:r>
          </a:p>
          <a:p>
            <a:pPr lvl="1" algn="l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2400" dirty="0"/>
              <a:t> Comment ont été abordées </a:t>
            </a:r>
          </a:p>
          <a:p>
            <a:pPr marL="804863" lvl="1" algn="l"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2400" dirty="0"/>
              <a:t>les réorganisations ?</a:t>
            </a:r>
          </a:p>
          <a:p>
            <a:pPr lvl="1" algn="l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2400" dirty="0"/>
              <a:t> Moyens et conditions de travail </a:t>
            </a:r>
          </a:p>
          <a:p>
            <a:pPr marL="804863" lvl="1" algn="l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/>
              <a:t>à « creuser »</a:t>
            </a:r>
          </a:p>
        </p:txBody>
      </p:sp>
      <p:pic>
        <p:nvPicPr>
          <p:cNvPr id="14342" name="Picture 3" descr="C:\Documents and Settings\Dalpanf\Local Settings\Temporary Internet Files\Content.IE5\Z8USGPL5\MC900300932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4081463"/>
            <a:ext cx="32575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4" descr="C:\Documents and Settings\Dalpanf\Local Settings\Temporary Internet Files\Content.IE5\UXHSBM5A\MC900432632[1].png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19208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0" y="954088"/>
            <a:ext cx="9144000" cy="52387"/>
          </a:xfrm>
          <a:prstGeom prst="rect">
            <a:avLst/>
          </a:prstGeom>
          <a:gradFill rotWithShape="1">
            <a:gsLst>
              <a:gs pos="0">
                <a:srgbClr val="4E85CA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0"/>
            <a:ext cx="771048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0" hangingPunct="0"/>
            <a:r>
              <a:rPr lang="fr-FR" sz="4800" i="1">
                <a:solidFill>
                  <a:srgbClr val="4E85CA"/>
                </a:solidFill>
                <a:latin typeface="Impact" pitchFamily="34" charset="0"/>
              </a:rPr>
              <a:t>Partie 3 : Actions menées</a:t>
            </a:r>
          </a:p>
        </p:txBody>
      </p:sp>
      <p:pic>
        <p:nvPicPr>
          <p:cNvPr id="15364" name="Picture 15" descr="cdg83 logo ombre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6064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19075" y="1138238"/>
            <a:ext cx="8488363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just" eaLnBrk="1" hangingPunct="1">
              <a:spcBef>
                <a:spcPts val="500"/>
              </a:spcBef>
              <a:spcAft>
                <a:spcPts val="600"/>
              </a:spcAft>
            </a:pPr>
            <a:r>
              <a:rPr lang="fr-FR"/>
              <a:t>Essentiellement au niveau des services techniques et des écoles :</a:t>
            </a:r>
          </a:p>
          <a:p>
            <a:pPr lvl="1" algn="l" eaLnBrk="1" hangingPunct="1">
              <a:spcBef>
                <a:spcPts val="5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fr-FR" sz="2400"/>
              <a:t> Formations PRAP</a:t>
            </a:r>
          </a:p>
          <a:p>
            <a:pPr lvl="1" algn="l" eaLnBrk="1" hangingPunct="1">
              <a:spcBef>
                <a:spcPts val="5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fr-FR" sz="2400"/>
              <a:t> Aménagement de poste</a:t>
            </a:r>
          </a:p>
          <a:p>
            <a:pPr lvl="1" algn="l" eaLnBrk="1" hangingPunct="1">
              <a:spcBef>
                <a:spcPts val="5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fr-FR" sz="2400"/>
              <a:t> Intégration du risque TMS au document unique</a:t>
            </a:r>
          </a:p>
          <a:p>
            <a:pPr lvl="1" algn="l" eaLnBrk="1" hangingPunct="1">
              <a:spcBef>
                <a:spcPts val="500"/>
              </a:spcBef>
              <a:spcAft>
                <a:spcPts val="600"/>
              </a:spcAft>
            </a:pPr>
            <a:endParaRPr lang="fr-FR" sz="2400"/>
          </a:p>
        </p:txBody>
      </p:sp>
      <p:pic>
        <p:nvPicPr>
          <p:cNvPr id="15366" name="Picture 2" descr="C:\Documents and Settings\Dalpanf\Local Settings\Temporary Internet Files\Content.IE5\T54TK0HM\MC900311526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4022725"/>
            <a:ext cx="278765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4" descr="C:\Documents and Settings\Dalpanf\Local Settings\Temporary Internet Files\Content.IE5\UXHSBM5A\MC900432632[1].png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19208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0" y="954088"/>
            <a:ext cx="9144000" cy="52387"/>
          </a:xfrm>
          <a:prstGeom prst="rect">
            <a:avLst/>
          </a:prstGeom>
          <a:gradFill rotWithShape="1">
            <a:gsLst>
              <a:gs pos="0">
                <a:srgbClr val="4E85CA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0"/>
            <a:ext cx="771048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0" hangingPunct="0"/>
            <a:r>
              <a:rPr lang="fr-FR" sz="4800" i="1">
                <a:solidFill>
                  <a:srgbClr val="4E85CA"/>
                </a:solidFill>
                <a:latin typeface="Impact" pitchFamily="34" charset="0"/>
              </a:rPr>
              <a:t>Partie 4 : Métiers</a:t>
            </a:r>
          </a:p>
        </p:txBody>
      </p:sp>
      <p:pic>
        <p:nvPicPr>
          <p:cNvPr id="16388" name="Picture 15" descr="cdg83 logo ombre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6064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77800" y="1603375"/>
            <a:ext cx="8747125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just" eaLnBrk="1" hangingPunct="1">
              <a:spcBef>
                <a:spcPts val="500"/>
              </a:spcBef>
              <a:spcAft>
                <a:spcPts val="600"/>
              </a:spcAft>
            </a:pPr>
            <a:r>
              <a:rPr lang="fr-FR"/>
              <a:t>Avec respectivement </a:t>
            </a:r>
            <a:r>
              <a:rPr lang="fr-FR" b="1">
                <a:solidFill>
                  <a:srgbClr val="FF9900"/>
                </a:solidFill>
              </a:rPr>
              <a:t>80 % et 100 % </a:t>
            </a:r>
            <a:r>
              <a:rPr lang="fr-FR"/>
              <a:t>de métiers considérés comme à </a:t>
            </a:r>
            <a:r>
              <a:rPr lang="fr-FR" b="1">
                <a:solidFill>
                  <a:srgbClr val="FF9900"/>
                </a:solidFill>
              </a:rPr>
              <a:t>fort risque de TMS </a:t>
            </a:r>
            <a:r>
              <a:rPr lang="fr-FR"/>
              <a:t>les services techniques et la structure multi-accueil paraissent problématiques</a:t>
            </a:r>
          </a:p>
          <a:p>
            <a:pPr lvl="1" algn="just" eaLnBrk="1" hangingPunct="1">
              <a:spcBef>
                <a:spcPts val="500"/>
              </a:spcBef>
              <a:spcAft>
                <a:spcPts val="600"/>
              </a:spcAft>
            </a:pPr>
            <a:endParaRPr lang="fr-FR" sz="2400"/>
          </a:p>
        </p:txBody>
      </p:sp>
      <p:pic>
        <p:nvPicPr>
          <p:cNvPr id="16390" name="Picture 2" descr="C:\Documents and Settings\Dalpanf\Local Settings\Temporary Internet Files\Content.IE5\Z8USGPL5\MC900424484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88" y="3789363"/>
            <a:ext cx="2405062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4" descr="C:\Documents and Settings\Dalpanf\Local Settings\Temporary Internet Files\Content.IE5\UXHSBM5A\MC900432632[1].png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19208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954088"/>
            <a:ext cx="9144000" cy="52387"/>
          </a:xfrm>
          <a:prstGeom prst="rect">
            <a:avLst/>
          </a:prstGeom>
          <a:gradFill rotWithShape="1">
            <a:gsLst>
              <a:gs pos="0">
                <a:srgbClr val="4E85CA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0"/>
            <a:ext cx="7710488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0" hangingPunct="0"/>
            <a:r>
              <a:rPr lang="fr-FR" sz="4800" i="1">
                <a:solidFill>
                  <a:srgbClr val="4E85CA"/>
                </a:solidFill>
                <a:latin typeface="Impact" pitchFamily="34" charset="0"/>
              </a:rPr>
              <a:t>Synthèse</a:t>
            </a:r>
          </a:p>
        </p:txBody>
      </p:sp>
      <p:pic>
        <p:nvPicPr>
          <p:cNvPr id="17412" name="Picture 15" descr="cdg83 logo ombre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6064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341313" y="1160463"/>
          <a:ext cx="8393112" cy="4389437"/>
        </p:xfrm>
        <a:graphic>
          <a:graphicData uri="http://schemas.openxmlformats.org/drawingml/2006/table">
            <a:tbl>
              <a:tblPr/>
              <a:tblGrid>
                <a:gridCol w="1891151"/>
                <a:gridCol w="950979"/>
                <a:gridCol w="733473"/>
                <a:gridCol w="1037198"/>
                <a:gridCol w="1064492"/>
                <a:gridCol w="122238"/>
                <a:gridCol w="864527"/>
                <a:gridCol w="719152"/>
                <a:gridCol w="145375"/>
                <a:gridCol w="864527"/>
              </a:tblGrid>
              <a:tr h="731535">
                <a:tc>
                  <a:txBody>
                    <a:bodyPr/>
                    <a:lstStyle/>
                    <a:p>
                      <a:pPr algn="l" fontAlgn="b"/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err="1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Adm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PM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Ecole - Entretien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Services Techniques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Animation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Sports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Structure multi-accueil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600" b="1" i="0" u="none" strike="noStrike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9696"/>
                    </a:solidFill>
                  </a:tcPr>
                </a:tc>
              </a:tr>
              <a:tr h="6096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Statistiques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1,00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600" b="0" i="0" u="none" strike="noStrike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600" b="0" i="0" u="none" strike="noStrike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5379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Climat social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1,00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600" b="0" i="0" u="none" strike="noStrike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600" b="0" i="0" u="none" strike="noStrike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5917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Actions menées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1,00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600" b="0" i="0" u="none" strike="noStrike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600" b="0" i="0" u="none" strike="noStrike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6096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Métiers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1,00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6,00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5,00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600" b="0" i="0" u="none" strike="noStrike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2,00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7,00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1600" b="0" i="0" u="none" strike="noStrike">
                        <a:solidFill>
                          <a:srgbClr val="000000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394480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9448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Classement relatif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3,25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3,75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3,25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4,00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3,75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3,00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4,75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999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Classement final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D7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57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latin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e 15"/>
          <p:cNvGrpSpPr>
            <a:grpSpLocks/>
          </p:cNvGrpSpPr>
          <p:nvPr/>
        </p:nvGrpSpPr>
        <p:grpSpPr bwMode="auto">
          <a:xfrm>
            <a:off x="5080000" y="4830763"/>
            <a:ext cx="3695700" cy="958850"/>
            <a:chOff x="5079241" y="4831307"/>
            <a:chExt cx="3696269" cy="957619"/>
          </a:xfrm>
        </p:grpSpPr>
        <p:sp>
          <p:nvSpPr>
            <p:cNvPr id="17501" name="Ellipse 11"/>
            <p:cNvSpPr>
              <a:spLocks noChangeArrowheads="1"/>
            </p:cNvSpPr>
            <p:nvPr/>
          </p:nvSpPr>
          <p:spPr bwMode="auto">
            <a:xfrm>
              <a:off x="7874758" y="4831307"/>
              <a:ext cx="900752" cy="941696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342900" indent="-342900"/>
              <a:endParaRPr lang="fr-FR"/>
            </a:p>
          </p:txBody>
        </p:sp>
        <p:sp>
          <p:nvSpPr>
            <p:cNvPr id="17502" name="Ellipse 12"/>
            <p:cNvSpPr>
              <a:spLocks noChangeArrowheads="1"/>
            </p:cNvSpPr>
            <p:nvPr/>
          </p:nvSpPr>
          <p:spPr bwMode="auto">
            <a:xfrm>
              <a:off x="5079241" y="4847230"/>
              <a:ext cx="900752" cy="941696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342900" indent="-342900"/>
              <a:endParaRPr lang="fr-FR"/>
            </a:p>
          </p:txBody>
        </p:sp>
      </p:grpSp>
      <p:grpSp>
        <p:nvGrpSpPr>
          <p:cNvPr id="3" name="Groupe 16"/>
          <p:cNvGrpSpPr>
            <a:grpSpLocks/>
          </p:cNvGrpSpPr>
          <p:nvPr/>
        </p:nvGrpSpPr>
        <p:grpSpPr bwMode="auto">
          <a:xfrm>
            <a:off x="3114675" y="2336800"/>
            <a:ext cx="3875088" cy="954088"/>
            <a:chOff x="3113964" y="2336042"/>
            <a:chExt cx="3875964" cy="955343"/>
          </a:xfrm>
        </p:grpSpPr>
        <p:sp>
          <p:nvSpPr>
            <p:cNvPr id="17499" name="Ellipse 13"/>
            <p:cNvSpPr>
              <a:spLocks noChangeArrowheads="1"/>
            </p:cNvSpPr>
            <p:nvPr/>
          </p:nvSpPr>
          <p:spPr bwMode="auto">
            <a:xfrm>
              <a:off x="6089176" y="2349689"/>
              <a:ext cx="900752" cy="941696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342900" indent="-342900"/>
              <a:endParaRPr lang="fr-FR"/>
            </a:p>
          </p:txBody>
        </p:sp>
        <p:sp>
          <p:nvSpPr>
            <p:cNvPr id="17500" name="Ellipse 14"/>
            <p:cNvSpPr>
              <a:spLocks noChangeArrowheads="1"/>
            </p:cNvSpPr>
            <p:nvPr/>
          </p:nvSpPr>
          <p:spPr bwMode="auto">
            <a:xfrm>
              <a:off x="3113964" y="2336042"/>
              <a:ext cx="900752" cy="941696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342900" indent="-342900"/>
              <a:endParaRPr lang="fr-FR"/>
            </a:p>
          </p:txBody>
        </p:sp>
      </p:grpSp>
      <p:pic>
        <p:nvPicPr>
          <p:cNvPr id="17498" name="Picture 14" descr="C:\Documents and Settings\Dalpanf\Local Settings\Temporary Internet Files\Content.IE5\UXHSBM5A\MC900432632[1]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19208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0" y="1527175"/>
            <a:ext cx="9144000" cy="52388"/>
          </a:xfrm>
          <a:prstGeom prst="rect">
            <a:avLst/>
          </a:prstGeom>
          <a:gradFill rotWithShape="1">
            <a:gsLst>
              <a:gs pos="0">
                <a:srgbClr val="4E85CA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0" y="327025"/>
            <a:ext cx="678656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0" hangingPunct="0">
              <a:spcBef>
                <a:spcPts val="600"/>
              </a:spcBef>
            </a:pPr>
            <a:r>
              <a:rPr lang="fr-FR" sz="4800" i="1">
                <a:solidFill>
                  <a:srgbClr val="4E85CA"/>
                </a:solidFill>
                <a:latin typeface="Impact" pitchFamily="34" charset="0"/>
              </a:rPr>
              <a:t>Présentation de</a:t>
            </a:r>
          </a:p>
          <a:p>
            <a:pPr algn="l" eaLnBrk="0" hangingPunct="0">
              <a:spcBef>
                <a:spcPts val="600"/>
              </a:spcBef>
            </a:pPr>
            <a:r>
              <a:rPr lang="fr-FR" sz="4800" i="1">
                <a:solidFill>
                  <a:srgbClr val="4E85CA"/>
                </a:solidFill>
                <a:latin typeface="Impact" pitchFamily="34" charset="0"/>
              </a:rPr>
              <a:t> la grille d’analyse</a:t>
            </a:r>
            <a:endParaRPr lang="fr-FR" sz="3600" i="1">
              <a:solidFill>
                <a:srgbClr val="4E85CA"/>
              </a:solidFill>
              <a:latin typeface="Impact" pitchFamily="34" charset="0"/>
            </a:endParaRP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0" y="1316038"/>
            <a:ext cx="8874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447675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ts val="500"/>
              </a:spcBef>
            </a:pPr>
            <a:endParaRPr lang="fr-FR" sz="900" b="1"/>
          </a:p>
          <a:p>
            <a:pPr algn="l" eaLnBrk="1" hangingPunct="1">
              <a:spcBef>
                <a:spcPts val="500"/>
              </a:spcBef>
            </a:pPr>
            <a:r>
              <a:rPr lang="fr-FR" sz="3200" b="1"/>
              <a:t> </a:t>
            </a:r>
            <a:endParaRPr lang="fr-FR" sz="900" b="1"/>
          </a:p>
        </p:txBody>
      </p:sp>
      <p:pic>
        <p:nvPicPr>
          <p:cNvPr id="18437" name="Picture 15" descr="cdg83 logo ombre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6064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204788" y="2170113"/>
            <a:ext cx="87201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just" eaLnBrk="1" hangingPunct="1">
              <a:spcBef>
                <a:spcPts val="500"/>
              </a:spcBef>
              <a:spcAft>
                <a:spcPts val="600"/>
              </a:spcAft>
            </a:pPr>
            <a:endParaRPr lang="fr-FR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3038" y="1816100"/>
            <a:ext cx="8399462" cy="4019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ts val="500"/>
              </a:spcBef>
              <a:spcAft>
                <a:spcPts val="600"/>
              </a:spcAft>
              <a:defRPr/>
            </a:pPr>
            <a:r>
              <a:rPr lang="fr-FR" b="1" dirty="0">
                <a:solidFill>
                  <a:srgbClr val="FF9900"/>
                </a:solidFill>
              </a:rPr>
              <a:t>Objectifs : </a:t>
            </a:r>
            <a:r>
              <a:rPr lang="fr-FR" dirty="0"/>
              <a:t>Permettre à un assistant de prévention d’analyser une situation de travail de façon simple</a:t>
            </a:r>
          </a:p>
          <a:p>
            <a:pPr marL="447675" indent="-447675" algn="l">
              <a:spcBef>
                <a:spcPts val="500"/>
              </a:spcBef>
              <a:defRPr/>
            </a:pPr>
            <a:endParaRPr lang="fr-FR" sz="1800" dirty="0"/>
          </a:p>
          <a:p>
            <a:pPr marL="447675" indent="-447675" algn="l">
              <a:spcBef>
                <a:spcPts val="500"/>
              </a:spcBef>
              <a:defRPr/>
            </a:pPr>
            <a:r>
              <a:rPr lang="fr-FR" b="1" dirty="0">
                <a:solidFill>
                  <a:srgbClr val="FF9900"/>
                </a:solidFill>
              </a:rPr>
              <a:t>Méthodologie :</a:t>
            </a:r>
          </a:p>
          <a:p>
            <a:pPr marL="447675" indent="-447675" algn="l">
              <a:spcBef>
                <a:spcPts val="500"/>
              </a:spcBef>
              <a:defRPr/>
            </a:pPr>
            <a:r>
              <a:rPr lang="fr-FR" dirty="0"/>
              <a:t>	1) Observations – Prise de photos</a:t>
            </a:r>
          </a:p>
          <a:p>
            <a:pPr marL="447675" indent="-447675" algn="l">
              <a:spcBef>
                <a:spcPts val="500"/>
              </a:spcBef>
              <a:defRPr/>
            </a:pPr>
            <a:r>
              <a:rPr lang="fr-FR" dirty="0"/>
              <a:t>	2) Entretien avec agents</a:t>
            </a:r>
          </a:p>
          <a:p>
            <a:pPr marL="447675" indent="-447675" algn="l">
              <a:spcBef>
                <a:spcPts val="500"/>
              </a:spcBef>
              <a:defRPr/>
            </a:pPr>
            <a:endParaRPr lang="fr-FR" sz="1800" dirty="0"/>
          </a:p>
          <a:p>
            <a:pPr marL="447675" indent="-447675" algn="l">
              <a:spcBef>
                <a:spcPts val="500"/>
              </a:spcBef>
              <a:defRPr/>
            </a:pPr>
            <a:r>
              <a:rPr lang="fr-FR" b="1" dirty="0">
                <a:solidFill>
                  <a:srgbClr val="FF9900"/>
                </a:solidFill>
              </a:rPr>
              <a:t>F</a:t>
            </a:r>
            <a:r>
              <a:rPr lang="fr-FR" sz="3200" b="1" dirty="0">
                <a:solidFill>
                  <a:srgbClr val="FF9900"/>
                </a:solidFill>
              </a:rPr>
              <a:t>ormat :</a:t>
            </a:r>
            <a:r>
              <a:rPr lang="fr-FR" sz="3200" dirty="0"/>
              <a:t> </a:t>
            </a:r>
            <a:r>
              <a:rPr lang="fr-FR" dirty="0"/>
              <a:t>Document Word ou Excel</a:t>
            </a:r>
            <a:endParaRPr lang="fr-FR" sz="2400" dirty="0"/>
          </a:p>
          <a:p>
            <a:pPr marL="1362075" lvl="2" indent="-447675" algn="l">
              <a:spcBef>
                <a:spcPts val="500"/>
              </a:spcBef>
              <a:defRPr/>
            </a:pPr>
            <a:r>
              <a:rPr lang="fr-FR" sz="2400" dirty="0"/>
              <a:t>		</a:t>
            </a:r>
          </a:p>
          <a:p>
            <a:pPr marL="447675" indent="-447675" algn="l">
              <a:spcBef>
                <a:spcPts val="500"/>
              </a:spcBef>
              <a:defRPr/>
            </a:pPr>
            <a:endParaRPr lang="fr-FR" sz="900" b="1" dirty="0"/>
          </a:p>
        </p:txBody>
      </p:sp>
      <p:pic>
        <p:nvPicPr>
          <p:cNvPr id="18440" name="Picture 14" descr="C:\Documents and Settings\Dalpanf\Local Settings\Temporary Internet Files\Content.IE5\UXHSBM5A\MC900432632[1]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19208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0" y="966788"/>
            <a:ext cx="9144000" cy="52387"/>
          </a:xfrm>
          <a:prstGeom prst="rect">
            <a:avLst/>
          </a:prstGeom>
          <a:gradFill rotWithShape="1">
            <a:gsLst>
              <a:gs pos="0">
                <a:srgbClr val="4E85CA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0" y="0"/>
            <a:ext cx="802481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0" hangingPunct="0">
              <a:spcBef>
                <a:spcPts val="600"/>
              </a:spcBef>
            </a:pPr>
            <a:r>
              <a:rPr lang="fr-FR" sz="4400" i="1">
                <a:solidFill>
                  <a:srgbClr val="4E85CA"/>
                </a:solidFill>
                <a:latin typeface="Impact" pitchFamily="34" charset="0"/>
              </a:rPr>
              <a:t>Contenu de la grille d’analyse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0" y="1316038"/>
            <a:ext cx="8874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447675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ts val="500"/>
              </a:spcBef>
            </a:pPr>
            <a:endParaRPr lang="fr-FR" sz="900" b="1"/>
          </a:p>
          <a:p>
            <a:pPr algn="l" eaLnBrk="1" hangingPunct="1">
              <a:spcBef>
                <a:spcPts val="500"/>
              </a:spcBef>
            </a:pPr>
            <a:r>
              <a:rPr lang="fr-FR" sz="3200" b="1"/>
              <a:t> </a:t>
            </a:r>
            <a:endParaRPr lang="fr-FR" sz="900" b="1"/>
          </a:p>
        </p:txBody>
      </p:sp>
      <p:pic>
        <p:nvPicPr>
          <p:cNvPr id="19461" name="Picture 15" descr="cdg83 logo ombre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6064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204788" y="2170113"/>
            <a:ext cx="87201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just" eaLnBrk="1" hangingPunct="1">
              <a:spcBef>
                <a:spcPts val="500"/>
              </a:spcBef>
              <a:spcAft>
                <a:spcPts val="600"/>
              </a:spcAft>
            </a:pPr>
            <a:endParaRPr lang="fr-FR"/>
          </a:p>
        </p:txBody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173038" y="1282700"/>
            <a:ext cx="8970962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447675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914400" indent="-4572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lvl="1" algn="just" eaLnBrk="1" hangingPunct="1">
              <a:spcBef>
                <a:spcPts val="500"/>
              </a:spcBef>
              <a:spcAft>
                <a:spcPts val="600"/>
              </a:spcAft>
              <a:buFont typeface="Times New Roman" pitchFamily="18" charset="0"/>
              <a:buAutoNum type="arabicParenR"/>
            </a:pPr>
            <a:r>
              <a:rPr lang="fr-FR"/>
              <a:t>Repérage de postures à risques</a:t>
            </a:r>
          </a:p>
          <a:p>
            <a:pPr lvl="1" algn="just" eaLnBrk="1" hangingPunct="1">
              <a:spcBef>
                <a:spcPts val="500"/>
              </a:spcBef>
              <a:spcAft>
                <a:spcPts val="600"/>
              </a:spcAft>
              <a:buFont typeface="Times New Roman" pitchFamily="18" charset="0"/>
              <a:buAutoNum type="arabicParenR"/>
            </a:pPr>
            <a:r>
              <a:rPr lang="fr-FR"/>
              <a:t> Caractéristiques des manutentions réalisées :</a:t>
            </a:r>
          </a:p>
          <a:p>
            <a:pPr lvl="3" algn="just" eaLnBrk="1" hangingPunct="1">
              <a:spcBef>
                <a:spcPts val="5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fr-FR" sz="2400"/>
              <a:t> </a:t>
            </a:r>
            <a:r>
              <a:rPr lang="fr-FR" sz="2000"/>
              <a:t>Charge (poids, forme, préhension…)</a:t>
            </a:r>
          </a:p>
          <a:p>
            <a:pPr lvl="3" algn="just" eaLnBrk="1" hangingPunct="1">
              <a:spcBef>
                <a:spcPts val="5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fr-FR" sz="2000"/>
              <a:t> Environnement spatial (Dénivellement, encombrement…)</a:t>
            </a:r>
          </a:p>
          <a:p>
            <a:pPr lvl="3" algn="just" eaLnBrk="1" hangingPunct="1">
              <a:spcBef>
                <a:spcPts val="5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fr-FR" sz="2000" b="1"/>
              <a:t> </a:t>
            </a:r>
            <a:r>
              <a:rPr lang="fr-FR" sz="2000"/>
              <a:t>Efforts physiques </a:t>
            </a:r>
            <a:r>
              <a:rPr lang="fr-FR" sz="2400" b="1"/>
              <a:t>	</a:t>
            </a:r>
          </a:p>
          <a:p>
            <a:pPr lvl="1" algn="just" eaLnBrk="1" hangingPunct="1">
              <a:spcBef>
                <a:spcPts val="500"/>
              </a:spcBef>
              <a:spcAft>
                <a:spcPts val="600"/>
              </a:spcAft>
              <a:buFont typeface="Times New Roman" pitchFamily="18" charset="0"/>
              <a:buAutoNum type="arabicParenR"/>
            </a:pPr>
            <a:r>
              <a:rPr lang="fr-FR"/>
              <a:t> Facteurs aggravants</a:t>
            </a:r>
          </a:p>
          <a:p>
            <a:pPr lvl="1" algn="just" eaLnBrk="1" hangingPunct="1">
              <a:spcBef>
                <a:spcPts val="500"/>
              </a:spcBef>
              <a:spcAft>
                <a:spcPts val="600"/>
              </a:spcAft>
              <a:buFont typeface="Times New Roman" pitchFamily="18" charset="0"/>
              <a:buAutoNum type="arabicParenR"/>
            </a:pPr>
            <a:r>
              <a:rPr lang="fr-FR"/>
              <a:t> Facteurs protecteurs</a:t>
            </a:r>
          </a:p>
          <a:p>
            <a:pPr algn="l" eaLnBrk="1" hangingPunct="1">
              <a:spcBef>
                <a:spcPts val="500"/>
              </a:spcBef>
            </a:pPr>
            <a:endParaRPr lang="fr-FR" sz="900" b="1"/>
          </a:p>
        </p:txBody>
      </p:sp>
      <p:pic>
        <p:nvPicPr>
          <p:cNvPr id="19464" name="Picture 14" descr="C:\Documents and Settings\Dalpanf\Local Settings\Temporary Internet Files\Content.IE5\UXHSBM5A\MC900432632[1]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19208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2" descr="C:\Documents and Settings\Dalpanf\Local Settings\Temporary Internet Files\Content.IE5\32003677\MC900437797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8" y="4038600"/>
            <a:ext cx="2509837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0" y="1444625"/>
            <a:ext cx="9144000" cy="52388"/>
          </a:xfrm>
          <a:prstGeom prst="rect">
            <a:avLst/>
          </a:prstGeom>
          <a:gradFill rotWithShape="1">
            <a:gsLst>
              <a:gs pos="0">
                <a:srgbClr val="4E85CA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0" y="204788"/>
            <a:ext cx="802481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0" hangingPunct="0">
              <a:spcBef>
                <a:spcPts val="600"/>
              </a:spcBef>
            </a:pPr>
            <a:r>
              <a:rPr lang="fr-FR" sz="4400" i="1">
                <a:solidFill>
                  <a:srgbClr val="4E85CA"/>
                </a:solidFill>
                <a:latin typeface="Impact" pitchFamily="34" charset="0"/>
              </a:rPr>
              <a:t>Exemple d’analyse de situation :</a:t>
            </a:r>
          </a:p>
          <a:p>
            <a:pPr algn="l" eaLnBrk="0" hangingPunct="0">
              <a:spcBef>
                <a:spcPts val="600"/>
              </a:spcBef>
            </a:pPr>
            <a:r>
              <a:rPr lang="fr-FR" sz="3200" i="1">
                <a:solidFill>
                  <a:srgbClr val="4E85CA"/>
                </a:solidFill>
                <a:latin typeface="Impact" pitchFamily="34" charset="0"/>
              </a:rPr>
              <a:t>Démontage d’une œuvre d’art contemporain</a:t>
            </a:r>
          </a:p>
        </p:txBody>
      </p:sp>
      <p:pic>
        <p:nvPicPr>
          <p:cNvPr id="20484" name="Picture 15" descr="cdg83 logo ombre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6064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2170113"/>
            <a:ext cx="87201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just" eaLnBrk="1" hangingPunct="1">
              <a:spcBef>
                <a:spcPts val="500"/>
              </a:spcBef>
              <a:spcAft>
                <a:spcPts val="600"/>
              </a:spcAft>
            </a:pPr>
            <a:endParaRPr lang="fr-FR"/>
          </a:p>
        </p:txBody>
      </p:sp>
      <p:pic>
        <p:nvPicPr>
          <p:cNvPr id="20486" name="Picture 14" descr="C:\Documents and Settings\Dalpanf\Local Settings\Temporary Internet Files\Content.IE5\UXHSBM5A\MC900432632[1]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19208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" t="2974" r="4323" b="8054"/>
          <a:stretch>
            <a:fillRect/>
          </a:stretch>
        </p:blipFill>
        <p:spPr bwMode="auto">
          <a:xfrm>
            <a:off x="1017588" y="1854200"/>
            <a:ext cx="68770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77988" y="1477963"/>
            <a:ext cx="6988175" cy="5018087"/>
          </a:xfrm>
        </p:spPr>
        <p:txBody>
          <a:bodyPr/>
          <a:lstStyle/>
          <a:p>
            <a:pPr marL="514350" indent="-514350" eaLnBrk="1" hangingPunct="1">
              <a:spcBef>
                <a:spcPts val="600"/>
              </a:spcBef>
              <a:buFontTx/>
              <a:buNone/>
            </a:pPr>
            <a:r>
              <a:rPr lang="fr-FR" b="1" smtClean="0">
                <a:latin typeface="Tahoma" pitchFamily="34" charset="0"/>
                <a:cs typeface="Tahoma" pitchFamily="34" charset="0"/>
              </a:rPr>
              <a:t>Généralités</a:t>
            </a:r>
          </a:p>
          <a:p>
            <a:pPr marL="914400" lvl="1" indent="-514350" eaLnBrk="1" hangingPunct="1">
              <a:spcBef>
                <a:spcPts val="600"/>
              </a:spcBef>
              <a:buFont typeface="Wingdings" pitchFamily="2" charset="2"/>
              <a:buChar char="ü"/>
            </a:pPr>
            <a:r>
              <a:rPr lang="fr-FR" smtClean="0">
                <a:latin typeface="Tahoma" pitchFamily="34" charset="0"/>
                <a:cs typeface="Tahoma" pitchFamily="34" charset="0"/>
              </a:rPr>
              <a:t>Membres du groupe de travail</a:t>
            </a:r>
          </a:p>
          <a:p>
            <a:pPr marL="914400" lvl="1" indent="-514350" eaLnBrk="1" hangingPunct="1">
              <a:spcBef>
                <a:spcPts val="600"/>
              </a:spcBef>
              <a:buFont typeface="Wingdings" pitchFamily="2" charset="2"/>
              <a:buChar char="ü"/>
            </a:pPr>
            <a:r>
              <a:rPr lang="fr-FR" smtClean="0">
                <a:latin typeface="Tahoma" pitchFamily="34" charset="0"/>
                <a:cs typeface="Tahoma" pitchFamily="34" charset="0"/>
              </a:rPr>
              <a:t>Objectifs du projet</a:t>
            </a:r>
          </a:p>
          <a:p>
            <a:pPr marL="914400" lvl="1" indent="-514350" eaLnBrk="1" hangingPunct="1">
              <a:spcBef>
                <a:spcPts val="600"/>
              </a:spcBef>
              <a:buFont typeface="Wingdings" pitchFamily="2" charset="2"/>
              <a:buChar char="ü"/>
            </a:pPr>
            <a:r>
              <a:rPr lang="fr-FR" smtClean="0">
                <a:latin typeface="Tahoma" pitchFamily="34" charset="0"/>
                <a:cs typeface="Tahoma" pitchFamily="34" charset="0"/>
              </a:rPr>
              <a:t>La démarche TMS&amp;CO</a:t>
            </a:r>
          </a:p>
          <a:p>
            <a:pPr marL="514350" indent="-514350" eaLnBrk="1" hangingPunct="1">
              <a:spcBef>
                <a:spcPct val="0"/>
              </a:spcBef>
              <a:buFontTx/>
              <a:buNone/>
            </a:pPr>
            <a:r>
              <a:rPr lang="fr-FR" sz="2800" b="1" smtClean="0">
                <a:latin typeface="Tahoma" pitchFamily="34" charset="0"/>
                <a:cs typeface="Tahoma" pitchFamily="34" charset="0"/>
              </a:rPr>
              <a:t>	</a:t>
            </a:r>
          </a:p>
          <a:p>
            <a:pPr marL="514350" indent="-514350" eaLnBrk="1" hangingPunct="1">
              <a:spcBef>
                <a:spcPct val="0"/>
              </a:spcBef>
              <a:buFontTx/>
              <a:buNone/>
            </a:pPr>
            <a:r>
              <a:rPr lang="fr-FR" b="1" smtClean="0">
                <a:latin typeface="Tahoma" pitchFamily="34" charset="0"/>
                <a:cs typeface="Tahoma" pitchFamily="34" charset="0"/>
              </a:rPr>
              <a:t>Outils développés </a:t>
            </a:r>
          </a:p>
          <a:p>
            <a:pPr marL="914400" lvl="1" indent="-514350" eaLnBrk="1" hangingPunct="1">
              <a:spcBef>
                <a:spcPts val="600"/>
              </a:spcBef>
              <a:buFont typeface="Wingdings" pitchFamily="2" charset="2"/>
              <a:buChar char="ü"/>
            </a:pPr>
            <a:r>
              <a:rPr lang="fr-FR" smtClean="0">
                <a:latin typeface="Tahoma" pitchFamily="34" charset="0"/>
                <a:cs typeface="Tahoma" pitchFamily="34" charset="0"/>
              </a:rPr>
              <a:t>Liste des outils développés</a:t>
            </a:r>
          </a:p>
          <a:p>
            <a:pPr marL="914400" lvl="1" indent="-514350" eaLnBrk="1" hangingPunct="1">
              <a:spcBef>
                <a:spcPts val="600"/>
              </a:spcBef>
              <a:buFont typeface="Wingdings" pitchFamily="2" charset="2"/>
              <a:buChar char="ü"/>
            </a:pPr>
            <a:r>
              <a:rPr lang="fr-FR" smtClean="0">
                <a:latin typeface="Tahoma" pitchFamily="34" charset="0"/>
                <a:cs typeface="Tahoma" pitchFamily="34" charset="0"/>
              </a:rPr>
              <a:t>Exemple 1 : Grille de repérage</a:t>
            </a:r>
          </a:p>
          <a:p>
            <a:pPr marL="914400" lvl="1" indent="-514350" eaLnBrk="1" hangingPunct="1">
              <a:spcBef>
                <a:spcPts val="600"/>
              </a:spcBef>
              <a:buFont typeface="Wingdings" pitchFamily="2" charset="2"/>
              <a:buChar char="ü"/>
            </a:pPr>
            <a:r>
              <a:rPr lang="fr-FR" smtClean="0">
                <a:latin typeface="Tahoma" pitchFamily="34" charset="0"/>
                <a:cs typeface="Tahoma" pitchFamily="34" charset="0"/>
              </a:rPr>
              <a:t>Exemple 2 : Grille d’analyse </a:t>
            </a:r>
          </a:p>
          <a:p>
            <a:pPr marL="514350" indent="-514350" eaLnBrk="1" hangingPunct="1">
              <a:spcBef>
                <a:spcPct val="0"/>
              </a:spcBef>
              <a:buFontTx/>
              <a:buNone/>
            </a:pPr>
            <a:r>
              <a:rPr lang="fr-FR" sz="2800" b="1" smtClean="0">
                <a:latin typeface="Tahoma" pitchFamily="34" charset="0"/>
                <a:cs typeface="Tahoma" pitchFamily="34" charset="0"/>
              </a:rPr>
              <a:t>	</a:t>
            </a:r>
          </a:p>
          <a:p>
            <a:pPr marL="514350" indent="-514350" eaLnBrk="1" hangingPunct="1">
              <a:spcBef>
                <a:spcPct val="0"/>
              </a:spcBef>
              <a:buFontTx/>
              <a:buNone/>
            </a:pPr>
            <a:endParaRPr lang="fr-FR" sz="2800" b="1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0"/>
            <a:ext cx="876776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fr-FR" sz="4800" i="1">
                <a:solidFill>
                  <a:srgbClr val="4E85CA"/>
                </a:solidFill>
                <a:latin typeface="Impact" pitchFamily="34" charset="0"/>
              </a:rPr>
              <a:t>Programme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 rot="10800000">
            <a:off x="0" y="996950"/>
            <a:ext cx="9144000" cy="523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4E85C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3077" name="Picture 9" descr="MCj042829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15888"/>
            <a:ext cx="64611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5" descr="cdg83 logo ombre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6064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4" descr="C:\Documents and Settings\Dalpanf\Local Settings\Temporary Internet Files\Content.IE5\UXHSBM5A\MC90043263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3848100"/>
            <a:ext cx="68421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1" descr="C:\Documents and Settings\Dalpanf\Local Settings\Temporary Internet Files\Content.IE5\UXHSBM5A\MC90040428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504950"/>
            <a:ext cx="7778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0" y="1444625"/>
            <a:ext cx="9144000" cy="52388"/>
          </a:xfrm>
          <a:prstGeom prst="rect">
            <a:avLst/>
          </a:prstGeom>
          <a:gradFill rotWithShape="1">
            <a:gsLst>
              <a:gs pos="0">
                <a:srgbClr val="4E85CA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0" y="204788"/>
            <a:ext cx="802481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0" hangingPunct="0">
              <a:spcBef>
                <a:spcPts val="600"/>
              </a:spcBef>
            </a:pPr>
            <a:r>
              <a:rPr lang="fr-FR" sz="4400" i="1">
                <a:solidFill>
                  <a:srgbClr val="4E85CA"/>
                </a:solidFill>
                <a:latin typeface="Impact" pitchFamily="34" charset="0"/>
              </a:rPr>
              <a:t>Exemple d’analyse de situation :</a:t>
            </a:r>
          </a:p>
          <a:p>
            <a:pPr algn="l" eaLnBrk="0" hangingPunct="0">
              <a:spcBef>
                <a:spcPts val="600"/>
              </a:spcBef>
            </a:pPr>
            <a:r>
              <a:rPr lang="fr-FR" sz="3200" i="1">
                <a:solidFill>
                  <a:srgbClr val="4E85CA"/>
                </a:solidFill>
                <a:latin typeface="Impact" pitchFamily="34" charset="0"/>
              </a:rPr>
              <a:t>Démontage d’une œuvre d’art contemporain</a:t>
            </a:r>
          </a:p>
        </p:txBody>
      </p:sp>
      <p:pic>
        <p:nvPicPr>
          <p:cNvPr id="21508" name="Picture 15" descr="cdg83 logo ombre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6064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0" y="2170113"/>
            <a:ext cx="87201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just" eaLnBrk="1" hangingPunct="1">
              <a:spcBef>
                <a:spcPts val="500"/>
              </a:spcBef>
              <a:spcAft>
                <a:spcPts val="600"/>
              </a:spcAft>
            </a:pPr>
            <a:endParaRPr lang="fr-FR"/>
          </a:p>
        </p:txBody>
      </p:sp>
      <p:pic>
        <p:nvPicPr>
          <p:cNvPr id="21510" name="Picture 14" descr="C:\Documents and Settings\Dalpanf\Local Settings\Temporary Internet Files\Content.IE5\UXHSBM5A\MC900432632[1]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19208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r="8881"/>
          <a:stretch>
            <a:fillRect/>
          </a:stretch>
        </p:blipFill>
        <p:spPr bwMode="auto">
          <a:xfrm>
            <a:off x="1274763" y="1843088"/>
            <a:ext cx="63373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0" y="1444625"/>
            <a:ext cx="9144000" cy="52388"/>
          </a:xfrm>
          <a:prstGeom prst="rect">
            <a:avLst/>
          </a:prstGeom>
          <a:gradFill rotWithShape="1">
            <a:gsLst>
              <a:gs pos="0">
                <a:srgbClr val="4E85CA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0" y="204788"/>
            <a:ext cx="802481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0" hangingPunct="0">
              <a:spcBef>
                <a:spcPts val="600"/>
              </a:spcBef>
            </a:pPr>
            <a:r>
              <a:rPr lang="fr-FR" sz="4400" i="1">
                <a:solidFill>
                  <a:srgbClr val="4E85CA"/>
                </a:solidFill>
                <a:latin typeface="Impact" pitchFamily="34" charset="0"/>
              </a:rPr>
              <a:t>Exemple d’analyse de situation :</a:t>
            </a:r>
          </a:p>
          <a:p>
            <a:pPr algn="l" eaLnBrk="0" hangingPunct="0">
              <a:spcBef>
                <a:spcPts val="600"/>
              </a:spcBef>
            </a:pPr>
            <a:r>
              <a:rPr lang="fr-FR" sz="3200" i="1">
                <a:solidFill>
                  <a:srgbClr val="4E85CA"/>
                </a:solidFill>
                <a:latin typeface="Impact" pitchFamily="34" charset="0"/>
              </a:rPr>
              <a:t>Démontage d’une œuvre d’art contemporain</a:t>
            </a:r>
          </a:p>
        </p:txBody>
      </p:sp>
      <p:pic>
        <p:nvPicPr>
          <p:cNvPr id="22532" name="Picture 15" descr="cdg83 logo ombre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6064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0" y="2170113"/>
            <a:ext cx="87201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just" eaLnBrk="1" hangingPunct="1">
              <a:spcBef>
                <a:spcPts val="500"/>
              </a:spcBef>
              <a:spcAft>
                <a:spcPts val="600"/>
              </a:spcAft>
            </a:pPr>
            <a:endParaRPr lang="fr-FR"/>
          </a:p>
        </p:txBody>
      </p:sp>
      <p:pic>
        <p:nvPicPr>
          <p:cNvPr id="22534" name="Picture 14" descr="C:\Documents and Settings\Dalpanf\Local Settings\Temporary Internet Files\Content.IE5\UXHSBM5A\MC900432632[1]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19208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687513"/>
            <a:ext cx="66103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0" y="1444625"/>
            <a:ext cx="9144000" cy="52388"/>
          </a:xfrm>
          <a:prstGeom prst="rect">
            <a:avLst/>
          </a:prstGeom>
          <a:gradFill rotWithShape="1">
            <a:gsLst>
              <a:gs pos="0">
                <a:srgbClr val="4E85CA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0" y="204788"/>
            <a:ext cx="802481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0" hangingPunct="0">
              <a:spcBef>
                <a:spcPts val="600"/>
              </a:spcBef>
            </a:pPr>
            <a:r>
              <a:rPr lang="fr-FR" sz="4400" i="1">
                <a:solidFill>
                  <a:srgbClr val="4E85CA"/>
                </a:solidFill>
                <a:latin typeface="Impact" pitchFamily="34" charset="0"/>
              </a:rPr>
              <a:t>Exemple d’analyse de situation :</a:t>
            </a:r>
          </a:p>
          <a:p>
            <a:pPr algn="l" eaLnBrk="0" hangingPunct="0">
              <a:spcBef>
                <a:spcPts val="600"/>
              </a:spcBef>
            </a:pPr>
            <a:r>
              <a:rPr lang="fr-FR" sz="3200" i="1">
                <a:solidFill>
                  <a:srgbClr val="4E85CA"/>
                </a:solidFill>
                <a:latin typeface="Impact" pitchFamily="34" charset="0"/>
              </a:rPr>
              <a:t>Démontage d’une œuvre d’art contemporain</a:t>
            </a:r>
          </a:p>
        </p:txBody>
      </p:sp>
      <p:pic>
        <p:nvPicPr>
          <p:cNvPr id="23556" name="Picture 15" descr="cdg83 logo ombre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6064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0" y="2170113"/>
            <a:ext cx="87201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just" eaLnBrk="1" hangingPunct="1">
              <a:spcBef>
                <a:spcPts val="500"/>
              </a:spcBef>
              <a:spcAft>
                <a:spcPts val="600"/>
              </a:spcAft>
            </a:pPr>
            <a:endParaRPr lang="fr-FR"/>
          </a:p>
        </p:txBody>
      </p:sp>
      <p:pic>
        <p:nvPicPr>
          <p:cNvPr id="23558" name="Picture 14" descr="C:\Documents and Settings\Dalpanf\Local Settings\Temporary Internet Files\Content.IE5\UXHSBM5A\MC900432632[1]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19208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0" y="1452563"/>
            <a:ext cx="8874125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447675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ts val="500"/>
              </a:spcBef>
            </a:pPr>
            <a:endParaRPr lang="fr-FR" sz="3600" b="1"/>
          </a:p>
          <a:p>
            <a:pPr eaLnBrk="1" hangingPunct="1">
              <a:spcBef>
                <a:spcPts val="500"/>
              </a:spcBef>
            </a:pPr>
            <a:r>
              <a:rPr lang="fr-FR" sz="3600" b="1"/>
              <a:t> Voir la </a:t>
            </a:r>
            <a:r>
              <a:rPr lang="fr-FR" sz="3600" b="1">
                <a:hlinkClick r:id="rId4" action="ppaction://hlinkfile"/>
              </a:rPr>
              <a:t>grille remplie</a:t>
            </a:r>
            <a:endParaRPr lang="fr-FR" sz="3600" b="1">
              <a:solidFill>
                <a:srgbClr val="FF9900"/>
              </a:solidFill>
            </a:endParaRPr>
          </a:p>
        </p:txBody>
      </p:sp>
      <p:pic>
        <p:nvPicPr>
          <p:cNvPr id="23560" name="Picture 2" descr="C:\Documents and Settings\Dalpanf\Local Settings\Temporary Internet Files\Content.IE5\JTX8G4GK\MC900383582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2944813"/>
            <a:ext cx="2255837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0" y="954088"/>
            <a:ext cx="9144000" cy="52387"/>
          </a:xfrm>
          <a:prstGeom prst="rect">
            <a:avLst/>
          </a:prstGeom>
          <a:gradFill rotWithShape="1">
            <a:gsLst>
              <a:gs pos="0">
                <a:srgbClr val="4E85CA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0"/>
            <a:ext cx="678656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0" hangingPunct="0"/>
            <a:r>
              <a:rPr lang="fr-FR" sz="4800" i="1">
                <a:solidFill>
                  <a:srgbClr val="4E85CA"/>
                </a:solidFill>
                <a:latin typeface="Impact" pitchFamily="34" charset="0"/>
              </a:rPr>
              <a:t>Conclusion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0" y="1452563"/>
            <a:ext cx="8874125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447675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ts val="500"/>
              </a:spcBef>
            </a:pPr>
            <a:endParaRPr lang="fr-FR" sz="3600" b="1"/>
          </a:p>
          <a:p>
            <a:pPr eaLnBrk="1" hangingPunct="1">
              <a:spcBef>
                <a:spcPts val="500"/>
              </a:spcBef>
            </a:pPr>
            <a:r>
              <a:rPr lang="fr-FR" sz="3600" b="1"/>
              <a:t> Tous les outils sont disponibles sur le site Internet </a:t>
            </a:r>
            <a:r>
              <a:rPr lang="fr-FR" sz="3600" b="1">
                <a:solidFill>
                  <a:srgbClr val="FF9900"/>
                </a:solidFill>
                <a:hlinkClick r:id="rId2"/>
              </a:rPr>
              <a:t>www.tmsandco.fr</a:t>
            </a:r>
            <a:r>
              <a:rPr lang="fr-FR" sz="3600" b="1">
                <a:solidFill>
                  <a:srgbClr val="FF9900"/>
                </a:solidFill>
              </a:rPr>
              <a:t> </a:t>
            </a:r>
          </a:p>
        </p:txBody>
      </p:sp>
      <p:pic>
        <p:nvPicPr>
          <p:cNvPr id="24581" name="Picture 15" descr="cdg83 logo ombre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6064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246063" y="1009650"/>
            <a:ext cx="83407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904875" indent="-447675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lvl="1" algn="l" eaLnBrk="1" hangingPunct="1">
              <a:spcBef>
                <a:spcPct val="0"/>
              </a:spcBef>
            </a:pPr>
            <a:r>
              <a:rPr lang="fr-FR" sz="3200" b="1"/>
              <a:t>	 </a:t>
            </a:r>
            <a:endParaRPr lang="fr-FR" sz="900" b="1"/>
          </a:p>
        </p:txBody>
      </p:sp>
      <p:pic>
        <p:nvPicPr>
          <p:cNvPr id="24583" name="Picture 2" descr="C:\Documents and Settings\Dalpanf\Local Settings\Temporary Internet Files\Content.IE5\UXHSBM5A\MC900437791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3770313"/>
            <a:ext cx="2825750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9" descr="C:\Documents and Settings\Dalpanf\Local Settings\Temporary Internet Files\Content.IE5\UXHSBM5A\MC900383618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196850"/>
            <a:ext cx="35718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76238" y="1023938"/>
            <a:ext cx="4619625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fr-FR" sz="6600" i="1">
                <a:solidFill>
                  <a:srgbClr val="4E85CA"/>
                </a:solidFill>
                <a:latin typeface="Impact" pitchFamily="34" charset="0"/>
              </a:rPr>
              <a:t>Généralités</a:t>
            </a:r>
          </a:p>
        </p:txBody>
      </p:sp>
      <p:sp>
        <p:nvSpPr>
          <p:cNvPr id="4099" name="Rectangle 21"/>
          <p:cNvSpPr>
            <a:spLocks noChangeArrowheads="1"/>
          </p:cNvSpPr>
          <p:nvPr/>
        </p:nvSpPr>
        <p:spPr bwMode="auto">
          <a:xfrm rot="10800000">
            <a:off x="0" y="2798763"/>
            <a:ext cx="9144000" cy="523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4E85C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4100" name="Picture 15" descr="cdg83 logo ombre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6064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1" descr="C:\Documents and Settings\Dalpanf\Local Settings\Temporary Internet Files\Content.IE5\UXHSBM5A\MC900404289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3436938"/>
            <a:ext cx="3481388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954088"/>
            <a:ext cx="9144000" cy="52387"/>
          </a:xfrm>
          <a:prstGeom prst="rect">
            <a:avLst/>
          </a:prstGeom>
          <a:gradFill rotWithShape="1">
            <a:gsLst>
              <a:gs pos="0">
                <a:srgbClr val="4E85CA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0" y="0"/>
            <a:ext cx="678656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0" hangingPunct="0"/>
            <a:r>
              <a:rPr lang="fr-FR" sz="4800" i="1">
                <a:solidFill>
                  <a:srgbClr val="4E85CA"/>
                </a:solidFill>
                <a:latin typeface="Impact" pitchFamily="34" charset="0"/>
              </a:rPr>
              <a:t>Membres du groupe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0" y="1316038"/>
            <a:ext cx="8874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447675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ts val="500"/>
              </a:spcBef>
            </a:pPr>
            <a:endParaRPr lang="fr-FR" sz="900" b="1"/>
          </a:p>
          <a:p>
            <a:pPr algn="l" eaLnBrk="1" hangingPunct="1">
              <a:spcBef>
                <a:spcPts val="500"/>
              </a:spcBef>
            </a:pPr>
            <a:r>
              <a:rPr lang="fr-FR" sz="3200" b="1"/>
              <a:t> </a:t>
            </a:r>
            <a:endParaRPr lang="fr-FR" sz="900" b="1"/>
          </a:p>
        </p:txBody>
      </p:sp>
      <p:pic>
        <p:nvPicPr>
          <p:cNvPr id="5125" name="Picture 15" descr="cdg83 logo ombre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6064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46063" y="1009650"/>
            <a:ext cx="8340725" cy="61277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ts val="500"/>
              </a:spcBef>
              <a:defRPr/>
            </a:pPr>
            <a:r>
              <a:rPr lang="fr-FR" dirty="0"/>
              <a:t>Un groupe pluridisciplinaire composé d’un médecin de prévention, d’un ergonome et de préventeurs</a:t>
            </a:r>
          </a:p>
          <a:p>
            <a:pPr marL="447675" indent="-447675" algn="l">
              <a:spcBef>
                <a:spcPts val="500"/>
              </a:spcBef>
              <a:defRPr/>
            </a:pPr>
            <a:endParaRPr lang="fr-FR" sz="2400" b="1" dirty="0"/>
          </a:p>
          <a:p>
            <a:pPr marL="447675" indent="-447675" algn="l">
              <a:spcBef>
                <a:spcPts val="500"/>
              </a:spcBef>
              <a:defRPr/>
            </a:pPr>
            <a:r>
              <a:rPr lang="fr-FR" b="1" dirty="0"/>
              <a:t>CDG 06 </a:t>
            </a:r>
            <a:r>
              <a:rPr lang="fr-FR" dirty="0"/>
              <a:t>: Docteur Franck BILY</a:t>
            </a:r>
          </a:p>
          <a:p>
            <a:pPr marL="447675" indent="-447675" algn="l">
              <a:spcBef>
                <a:spcPts val="500"/>
              </a:spcBef>
              <a:defRPr/>
            </a:pPr>
            <a:endParaRPr lang="fr-FR" sz="1800" b="1" dirty="0"/>
          </a:p>
          <a:p>
            <a:pPr marL="447675" indent="-447675" algn="l">
              <a:spcBef>
                <a:spcPts val="500"/>
              </a:spcBef>
              <a:defRPr/>
            </a:pPr>
            <a:r>
              <a:rPr lang="fr-FR" b="1" dirty="0"/>
              <a:t>CIG Petite Couronne </a:t>
            </a:r>
            <a:r>
              <a:rPr lang="fr-FR" dirty="0"/>
              <a:t>: Bernard DRENO</a:t>
            </a:r>
          </a:p>
          <a:p>
            <a:pPr marL="447675" indent="-447675" algn="l">
              <a:spcBef>
                <a:spcPts val="500"/>
              </a:spcBef>
              <a:defRPr/>
            </a:pPr>
            <a:endParaRPr lang="fr-FR" sz="1800" b="1" dirty="0"/>
          </a:p>
          <a:p>
            <a:pPr marL="447675" indent="-447675" algn="l">
              <a:spcBef>
                <a:spcPts val="500"/>
              </a:spcBef>
              <a:defRPr/>
            </a:pPr>
            <a:r>
              <a:rPr lang="fr-FR" b="1" dirty="0"/>
              <a:t>CDG 83 :</a:t>
            </a:r>
          </a:p>
          <a:p>
            <a:pPr marL="904875" lvl="1" indent="-447675" algn="l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fr-FR" sz="2000" dirty="0"/>
              <a:t>Franck DAL PAN</a:t>
            </a:r>
          </a:p>
          <a:p>
            <a:pPr marL="904875" lvl="1" indent="-447675" algn="l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fr-FR" sz="2000" dirty="0"/>
              <a:t>Clément SINTES</a:t>
            </a:r>
          </a:p>
          <a:p>
            <a:pPr marL="904875" lvl="1" indent="-447675" algn="l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fr-FR" sz="2000" dirty="0"/>
              <a:t>Michel PARRA</a:t>
            </a:r>
          </a:p>
          <a:p>
            <a:pPr marL="904875" lvl="1" indent="-447675" algn="l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fr-FR" sz="2000" dirty="0"/>
              <a:t>Sandra BORDAS</a:t>
            </a:r>
          </a:p>
          <a:p>
            <a:pPr marL="904875" lvl="1" indent="-447675" algn="l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fr-FR" sz="2000" dirty="0"/>
              <a:t>Jérémie RIOCREUX</a:t>
            </a:r>
          </a:p>
          <a:p>
            <a:pPr marL="904875" lvl="1" indent="-447675" algn="l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fr-FR" sz="2000" dirty="0"/>
              <a:t>Isabelle FOULQUIER</a:t>
            </a:r>
          </a:p>
          <a:p>
            <a:pPr marL="447675" indent="-447675" algn="l">
              <a:spcBef>
                <a:spcPts val="0"/>
              </a:spcBef>
              <a:defRPr/>
            </a:pPr>
            <a:endParaRPr lang="fr-FR" sz="2000" dirty="0"/>
          </a:p>
          <a:p>
            <a:pPr marL="447675" indent="-447675" algn="l">
              <a:spcBef>
                <a:spcPts val="0"/>
              </a:spcBef>
              <a:defRPr/>
            </a:pPr>
            <a:r>
              <a:rPr lang="fr-FR" dirty="0"/>
              <a:t>+ </a:t>
            </a:r>
            <a:r>
              <a:rPr lang="fr-FR" b="1" dirty="0"/>
              <a:t>Collectivités pilotes</a:t>
            </a:r>
          </a:p>
          <a:p>
            <a:pPr marL="904875" lvl="1" indent="-447675" algn="l">
              <a:spcBef>
                <a:spcPts val="0"/>
              </a:spcBef>
              <a:defRPr/>
            </a:pPr>
            <a:r>
              <a:rPr lang="fr-FR" sz="3200" b="1" dirty="0"/>
              <a:t>	 </a:t>
            </a:r>
            <a:endParaRPr lang="fr-FR" sz="900" b="1" dirty="0"/>
          </a:p>
        </p:txBody>
      </p:sp>
      <p:pic>
        <p:nvPicPr>
          <p:cNvPr id="5127" name="Picture 8" descr="C:\Documents and Settings\Dalpanf\Local Settings\Temporary Internet Files\Content.IE5\32003677\MM900283214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057650"/>
            <a:ext cx="2081212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C:\Documents and Settings\Dalpanf\Local Settings\Temporary Internet Files\Content.IE5\UXHSBM5A\MC900404289[1].wmf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15900"/>
            <a:ext cx="6572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0" y="954088"/>
            <a:ext cx="9144000" cy="52387"/>
          </a:xfrm>
          <a:prstGeom prst="rect">
            <a:avLst/>
          </a:prstGeom>
          <a:gradFill rotWithShape="1">
            <a:gsLst>
              <a:gs pos="0">
                <a:srgbClr val="4E85CA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0"/>
            <a:ext cx="678656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0" hangingPunct="0"/>
            <a:r>
              <a:rPr lang="fr-FR" sz="4800" i="1">
                <a:solidFill>
                  <a:srgbClr val="4E85CA"/>
                </a:solidFill>
                <a:latin typeface="Impact" pitchFamily="34" charset="0"/>
              </a:rPr>
              <a:t>Objectifs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0" y="1316038"/>
            <a:ext cx="8874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447675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ts val="500"/>
              </a:spcBef>
            </a:pPr>
            <a:endParaRPr lang="fr-FR" sz="900" b="1"/>
          </a:p>
          <a:p>
            <a:pPr algn="l" eaLnBrk="1" hangingPunct="1">
              <a:spcBef>
                <a:spcPts val="500"/>
              </a:spcBef>
            </a:pPr>
            <a:r>
              <a:rPr lang="fr-FR" sz="3200" b="1"/>
              <a:t> </a:t>
            </a:r>
            <a:endParaRPr lang="fr-FR" sz="900" b="1"/>
          </a:p>
        </p:txBody>
      </p:sp>
      <p:pic>
        <p:nvPicPr>
          <p:cNvPr id="6149" name="Picture 15" descr="cdg83 logo ombre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6064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177800" y="1160463"/>
            <a:ext cx="8720138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just" eaLnBrk="1" hangingPunct="1">
              <a:spcBef>
                <a:spcPts val="500"/>
              </a:spcBef>
              <a:buFontTx/>
              <a:buAutoNum type="arabicParenR"/>
            </a:pPr>
            <a:r>
              <a:rPr lang="fr-FR" sz="2400"/>
              <a:t>Développer des outils permettant de réaliser une analyse du </a:t>
            </a:r>
            <a:r>
              <a:rPr lang="fr-FR" sz="2400" b="1">
                <a:solidFill>
                  <a:srgbClr val="FF9900"/>
                </a:solidFill>
              </a:rPr>
              <a:t>risque de TMS </a:t>
            </a:r>
            <a:r>
              <a:rPr lang="fr-FR" sz="2400"/>
              <a:t>adaptés aux collectivités territoriales </a:t>
            </a:r>
          </a:p>
          <a:p>
            <a:pPr algn="just" eaLnBrk="1" hangingPunct="1">
              <a:spcBef>
                <a:spcPts val="500"/>
              </a:spcBef>
              <a:buFontTx/>
              <a:buAutoNum type="arabicParenR"/>
            </a:pPr>
            <a:endParaRPr lang="fr-FR" sz="2400"/>
          </a:p>
          <a:p>
            <a:pPr algn="just" eaLnBrk="1" hangingPunct="1">
              <a:spcBef>
                <a:spcPts val="500"/>
              </a:spcBef>
              <a:buFontTx/>
              <a:buAutoNum type="arabicParenR"/>
            </a:pPr>
            <a:r>
              <a:rPr lang="fr-FR" sz="2400"/>
              <a:t>Développer des outils </a:t>
            </a:r>
            <a:r>
              <a:rPr lang="fr-FR" sz="2400" b="1">
                <a:solidFill>
                  <a:srgbClr val="FF9900"/>
                </a:solidFill>
              </a:rPr>
              <a:t>simples</a:t>
            </a:r>
            <a:r>
              <a:rPr lang="fr-FR" sz="2400"/>
              <a:t> d’utilisation s’adressant à tous les acteurs de la prévention des risques</a:t>
            </a:r>
          </a:p>
          <a:p>
            <a:pPr algn="just" eaLnBrk="1" hangingPunct="1">
              <a:spcBef>
                <a:spcPts val="500"/>
              </a:spcBef>
              <a:buFontTx/>
              <a:buAutoNum type="arabicParenR"/>
            </a:pPr>
            <a:endParaRPr lang="fr-FR" sz="2400"/>
          </a:p>
          <a:p>
            <a:pPr algn="just" eaLnBrk="1" hangingPunct="1">
              <a:spcBef>
                <a:spcPts val="500"/>
              </a:spcBef>
              <a:buFontTx/>
              <a:buAutoNum type="arabicParenR"/>
            </a:pPr>
            <a:r>
              <a:rPr lang="fr-FR" sz="2400"/>
              <a:t>Rendre l’ensemble de ces outils accessibles et téléchargeables gratuitement via un </a:t>
            </a:r>
            <a:r>
              <a:rPr lang="fr-FR" sz="2400" b="1">
                <a:solidFill>
                  <a:srgbClr val="FF9900"/>
                </a:solidFill>
              </a:rPr>
              <a:t>site Internet</a:t>
            </a:r>
          </a:p>
        </p:txBody>
      </p:sp>
      <p:pic>
        <p:nvPicPr>
          <p:cNvPr id="6151" name="Picture 2" descr="C:\Documents and Settings\Dalpanf\Local Settings\Temporary Internet Files\Content.IE5\32003677\MC9003836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4760913"/>
            <a:ext cx="2230438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1" descr="C:\Documents and Settings\Dalpanf\Local Settings\Temporary Internet Files\Content.IE5\UXHSBM5A\MC900404289[1].wmf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15900"/>
            <a:ext cx="6572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954088"/>
            <a:ext cx="9144000" cy="52387"/>
          </a:xfrm>
          <a:prstGeom prst="rect">
            <a:avLst/>
          </a:prstGeom>
          <a:gradFill rotWithShape="1">
            <a:gsLst>
              <a:gs pos="0">
                <a:srgbClr val="4E85CA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0" y="0"/>
            <a:ext cx="6786563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0" hangingPunct="0"/>
            <a:r>
              <a:rPr lang="fr-FR" sz="4800" i="1">
                <a:solidFill>
                  <a:srgbClr val="4E85CA"/>
                </a:solidFill>
                <a:latin typeface="Impact" pitchFamily="34" charset="0"/>
              </a:rPr>
              <a:t>La démarche TMS&amp;CO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55638" y="5559425"/>
            <a:ext cx="31654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47675" indent="-447675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ts val="500"/>
              </a:spcBef>
            </a:pPr>
            <a:r>
              <a:rPr lang="fr-FR" sz="3200"/>
              <a:t> 1) Informer</a:t>
            </a:r>
            <a:endParaRPr lang="fr-FR" sz="900"/>
          </a:p>
        </p:txBody>
      </p:sp>
      <p:pic>
        <p:nvPicPr>
          <p:cNvPr id="7173" name="Picture 15" descr="cdg83 logo ombre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6064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200275" y="4673600"/>
            <a:ext cx="31654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47675" indent="-447675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ts val="500"/>
              </a:spcBef>
            </a:pPr>
            <a:r>
              <a:rPr lang="fr-FR" sz="3200"/>
              <a:t>2) Repérer</a:t>
            </a:r>
            <a:endParaRPr lang="fr-FR" sz="90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454400" y="3759200"/>
            <a:ext cx="31670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47675" indent="-447675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ts val="500"/>
              </a:spcBef>
            </a:pPr>
            <a:r>
              <a:rPr lang="fr-FR" sz="3200"/>
              <a:t> 3) Analyser</a:t>
            </a:r>
            <a:endParaRPr lang="fr-FR" sz="90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533900" y="2776538"/>
            <a:ext cx="36687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47675" indent="-447675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ts val="500"/>
              </a:spcBef>
            </a:pPr>
            <a:r>
              <a:rPr lang="fr-FR" sz="3200"/>
              <a:t> 4) Solutionner</a:t>
            </a:r>
            <a:endParaRPr lang="fr-FR" sz="90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568950" y="1806575"/>
            <a:ext cx="31654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47675" indent="-447675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>
              <a:spcBef>
                <a:spcPts val="500"/>
              </a:spcBef>
            </a:pPr>
            <a:r>
              <a:rPr lang="fr-FR" sz="3200"/>
              <a:t> 5) Vérifier</a:t>
            </a:r>
            <a:endParaRPr lang="fr-FR" sz="900"/>
          </a:p>
        </p:txBody>
      </p:sp>
      <p:pic>
        <p:nvPicPr>
          <p:cNvPr id="7178" name="Picture 2" descr="C:\Documents and Settings\Dalpanf\Local Settings\Temporary Internet Files\Content.IE5\Z3QMD37W\MC900320652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4373">
            <a:off x="447675" y="1344613"/>
            <a:ext cx="4418013" cy="387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408488" y="5380038"/>
            <a:ext cx="4421187" cy="1255712"/>
          </a:xfrm>
          <a:prstGeom prst="rect">
            <a:avLst/>
          </a:prstGeom>
          <a:noFill/>
          <a:ln w="25400" algn="ctr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just" eaLnBrk="1" hangingPunct="1">
              <a:spcBef>
                <a:spcPts val="500"/>
              </a:spcBef>
            </a:pPr>
            <a:r>
              <a:rPr lang="fr-FR" b="1">
                <a:solidFill>
                  <a:srgbClr val="FF9900"/>
                </a:solidFill>
              </a:rPr>
              <a:t>5 phases de travail avec des outils adaptés pour chacune</a:t>
            </a:r>
            <a:endParaRPr lang="fr-FR" sz="800" b="1">
              <a:solidFill>
                <a:srgbClr val="FF9900"/>
              </a:solidFill>
            </a:endParaRPr>
          </a:p>
        </p:txBody>
      </p:sp>
      <p:pic>
        <p:nvPicPr>
          <p:cNvPr id="7180" name="Picture 11" descr="C:\Documents and Settings\Dalpanf\Local Settings\Temporary Internet Files\Content.IE5\UXHSBM5A\MC900404289[1].wmf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215900"/>
            <a:ext cx="6572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13" grpId="0"/>
      <p:bldP spid="14" grpId="0"/>
      <p:bldP spid="15" grpId="0"/>
      <p:bldP spid="1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07975" y="1023938"/>
            <a:ext cx="6938963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fr-FR" sz="6600" i="1">
                <a:solidFill>
                  <a:srgbClr val="4E85CA"/>
                </a:solidFill>
                <a:latin typeface="Impact" pitchFamily="34" charset="0"/>
              </a:rPr>
              <a:t>Outils développés</a:t>
            </a:r>
          </a:p>
        </p:txBody>
      </p:sp>
      <p:sp>
        <p:nvSpPr>
          <p:cNvPr id="8195" name="Rectangle 21"/>
          <p:cNvSpPr>
            <a:spLocks noChangeArrowheads="1"/>
          </p:cNvSpPr>
          <p:nvPr/>
        </p:nvSpPr>
        <p:spPr bwMode="auto">
          <a:xfrm rot="10800000">
            <a:off x="0" y="2566988"/>
            <a:ext cx="9144000" cy="523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4E85C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8196" name="Picture 15" descr="cdg83 logo ombre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6064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C:\Documents and Settings\Dalpanf\Local Settings\Temporary Internet Files\Content.IE5\JTX8G4GK\MC90043263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3414713"/>
            <a:ext cx="2659063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0" y="954088"/>
            <a:ext cx="9144000" cy="52387"/>
          </a:xfrm>
          <a:prstGeom prst="rect">
            <a:avLst/>
          </a:prstGeom>
          <a:gradFill rotWithShape="1">
            <a:gsLst>
              <a:gs pos="0">
                <a:srgbClr val="4E85CA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0"/>
            <a:ext cx="76422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0" hangingPunct="0"/>
            <a:r>
              <a:rPr lang="fr-FR" sz="4800" i="1">
                <a:solidFill>
                  <a:srgbClr val="4E85CA"/>
                </a:solidFill>
                <a:latin typeface="Impact" pitchFamily="34" charset="0"/>
              </a:rPr>
              <a:t>Liste des outils développés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0" y="1316038"/>
            <a:ext cx="8874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447675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ts val="500"/>
              </a:spcBef>
            </a:pPr>
            <a:endParaRPr lang="fr-FR" sz="900" b="1"/>
          </a:p>
          <a:p>
            <a:pPr algn="l" eaLnBrk="1" hangingPunct="1">
              <a:spcBef>
                <a:spcPts val="500"/>
              </a:spcBef>
            </a:pPr>
            <a:r>
              <a:rPr lang="fr-FR" sz="3200" b="1"/>
              <a:t> </a:t>
            </a:r>
            <a:endParaRPr lang="fr-FR" sz="900" b="1"/>
          </a:p>
        </p:txBody>
      </p:sp>
      <p:pic>
        <p:nvPicPr>
          <p:cNvPr id="9221" name="Picture 15" descr="cdg83 logo ombre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6064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177800" y="1160463"/>
            <a:ext cx="8720138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just" eaLnBrk="1" hangingPunct="1">
              <a:spcBef>
                <a:spcPts val="500"/>
              </a:spcBef>
              <a:spcAft>
                <a:spcPts val="600"/>
              </a:spcAft>
              <a:buFontTx/>
              <a:buAutoNum type="arabicParenR"/>
            </a:pPr>
            <a:r>
              <a:rPr lang="fr-FR"/>
              <a:t>Brochure générale d’information </a:t>
            </a:r>
          </a:p>
          <a:p>
            <a:pPr algn="just" eaLnBrk="1" hangingPunct="1">
              <a:spcBef>
                <a:spcPts val="500"/>
              </a:spcBef>
              <a:spcAft>
                <a:spcPts val="600"/>
              </a:spcAft>
              <a:buFontTx/>
              <a:buAutoNum type="arabicParenR"/>
            </a:pPr>
            <a:r>
              <a:rPr lang="fr-FR"/>
              <a:t>Supports de formation </a:t>
            </a:r>
          </a:p>
          <a:p>
            <a:pPr algn="just" eaLnBrk="1" hangingPunct="1">
              <a:spcBef>
                <a:spcPts val="500"/>
              </a:spcBef>
              <a:spcAft>
                <a:spcPts val="600"/>
              </a:spcAft>
              <a:buFontTx/>
              <a:buAutoNum type="arabicParenR"/>
            </a:pPr>
            <a:r>
              <a:rPr lang="fr-FR"/>
              <a:t>Grille de repérage des services à risques</a:t>
            </a:r>
          </a:p>
          <a:p>
            <a:pPr algn="just" eaLnBrk="1" hangingPunct="1">
              <a:spcBef>
                <a:spcPts val="500"/>
              </a:spcBef>
              <a:spcAft>
                <a:spcPts val="600"/>
              </a:spcAft>
              <a:buFontTx/>
              <a:buAutoNum type="arabicParenR"/>
            </a:pPr>
            <a:r>
              <a:rPr lang="fr-FR"/>
              <a:t>Questionnaire Médecin du travail</a:t>
            </a:r>
          </a:p>
          <a:p>
            <a:pPr algn="just" eaLnBrk="1" hangingPunct="1">
              <a:spcBef>
                <a:spcPts val="500"/>
              </a:spcBef>
              <a:spcAft>
                <a:spcPts val="600"/>
              </a:spcAft>
              <a:buFontTx/>
              <a:buAutoNum type="arabicParenR"/>
            </a:pPr>
            <a:r>
              <a:rPr lang="fr-FR"/>
              <a:t>Questionnaire AP -CP</a:t>
            </a:r>
          </a:p>
        </p:txBody>
      </p:sp>
      <p:pic>
        <p:nvPicPr>
          <p:cNvPr id="9223" name="Picture 14" descr="C:\Documents and Settings\Dalpanf\Local Settings\Temporary Internet Files\Content.IE5\UXHSBM5A\MC900432632[1]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19208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2" descr="C:\Documents and Settings\Dalpanf\Local Settings\Temporary Internet Files\Content.IE5\Z3QMD37W\MC90038352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816350"/>
            <a:ext cx="2230437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0" y="954088"/>
            <a:ext cx="9144000" cy="52387"/>
          </a:xfrm>
          <a:prstGeom prst="rect">
            <a:avLst/>
          </a:prstGeom>
          <a:gradFill rotWithShape="1">
            <a:gsLst>
              <a:gs pos="0">
                <a:srgbClr val="4E85CA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0"/>
            <a:ext cx="82296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0" hangingPunct="0"/>
            <a:r>
              <a:rPr lang="fr-FR" sz="4800" i="1">
                <a:solidFill>
                  <a:srgbClr val="4E85CA"/>
                </a:solidFill>
                <a:latin typeface="Impact" pitchFamily="34" charset="0"/>
              </a:rPr>
              <a:t>Liste des outils développés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0" y="1316038"/>
            <a:ext cx="8874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7675" indent="-447675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l" eaLnBrk="1" hangingPunct="1">
              <a:spcBef>
                <a:spcPts val="500"/>
              </a:spcBef>
            </a:pPr>
            <a:endParaRPr lang="fr-FR" sz="900" b="1"/>
          </a:p>
          <a:p>
            <a:pPr algn="l" eaLnBrk="1" hangingPunct="1">
              <a:spcBef>
                <a:spcPts val="500"/>
              </a:spcBef>
            </a:pPr>
            <a:r>
              <a:rPr lang="fr-FR" sz="3200" b="1"/>
              <a:t> </a:t>
            </a:r>
            <a:endParaRPr lang="fr-FR" sz="900" b="1"/>
          </a:p>
        </p:txBody>
      </p:sp>
      <p:pic>
        <p:nvPicPr>
          <p:cNvPr id="10245" name="Picture 15" descr="cdg83 logo ombre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8600"/>
            <a:ext cx="6064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77800" y="1160463"/>
            <a:ext cx="8720138" cy="417988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spcBef>
                <a:spcPts val="500"/>
              </a:spcBef>
              <a:spcAft>
                <a:spcPts val="600"/>
              </a:spcAft>
              <a:buFont typeface="+mj-lt"/>
              <a:buAutoNum type="arabicParenR" startAt="6"/>
              <a:defRPr/>
            </a:pPr>
            <a:r>
              <a:rPr lang="fr-FR" dirty="0"/>
              <a:t>Grille d’analyse « technique »</a:t>
            </a:r>
          </a:p>
          <a:p>
            <a:pPr marL="457200" indent="-457200" algn="just">
              <a:spcBef>
                <a:spcPts val="500"/>
              </a:spcBef>
              <a:spcAft>
                <a:spcPts val="600"/>
              </a:spcAft>
              <a:buFontTx/>
              <a:buAutoNum type="arabicParenR" startAt="6"/>
              <a:defRPr/>
            </a:pPr>
            <a:r>
              <a:rPr lang="fr-FR" dirty="0"/>
              <a:t>Grille d’analyse « administratif »</a:t>
            </a:r>
          </a:p>
          <a:p>
            <a:pPr marL="457200" indent="-457200" algn="just">
              <a:spcBef>
                <a:spcPts val="500"/>
              </a:spcBef>
              <a:spcAft>
                <a:spcPts val="600"/>
              </a:spcAft>
              <a:buFontTx/>
              <a:buAutoNum type="arabicParenR" startAt="6"/>
              <a:defRPr/>
            </a:pPr>
            <a:r>
              <a:rPr lang="fr-FR" dirty="0"/>
              <a:t>Base de données de photos </a:t>
            </a:r>
            <a:r>
              <a:rPr lang="fr-FR" sz="2000" i="1" dirty="0"/>
              <a:t>(environ 400)</a:t>
            </a:r>
            <a:endParaRPr lang="fr-FR" i="1" dirty="0"/>
          </a:p>
          <a:p>
            <a:pPr marL="457200" indent="-457200" algn="just">
              <a:spcBef>
                <a:spcPts val="500"/>
              </a:spcBef>
              <a:spcAft>
                <a:spcPts val="600"/>
              </a:spcAft>
              <a:buFontTx/>
              <a:buAutoNum type="arabicParenR" startAt="6"/>
              <a:defRPr/>
            </a:pPr>
            <a:r>
              <a:rPr lang="fr-FR" dirty="0"/>
              <a:t>Base de données d’études de situation de travail </a:t>
            </a:r>
            <a:r>
              <a:rPr lang="fr-FR" sz="2000" i="1" dirty="0"/>
              <a:t>(45 études sur différents corps de métiers)</a:t>
            </a:r>
            <a:endParaRPr lang="fr-FR" i="1" dirty="0"/>
          </a:p>
          <a:p>
            <a:pPr marL="457200" indent="-457200" algn="just">
              <a:spcBef>
                <a:spcPts val="500"/>
              </a:spcBef>
              <a:spcAft>
                <a:spcPts val="600"/>
              </a:spcAft>
              <a:buFontTx/>
              <a:buAutoNum type="arabicParenR" startAt="6"/>
              <a:defRPr/>
            </a:pPr>
            <a:r>
              <a:rPr lang="fr-FR" dirty="0"/>
              <a:t> Site Internet</a:t>
            </a:r>
          </a:p>
          <a:p>
            <a:pPr marL="457200" indent="-457200" algn="just">
              <a:spcBef>
                <a:spcPts val="500"/>
              </a:spcBef>
              <a:spcAft>
                <a:spcPts val="600"/>
              </a:spcAft>
              <a:defRPr/>
            </a:pPr>
            <a:endParaRPr lang="fr-FR" sz="1800" dirty="0"/>
          </a:p>
          <a:p>
            <a:pPr algn="just">
              <a:spcBef>
                <a:spcPts val="500"/>
              </a:spcBef>
              <a:spcAft>
                <a:spcPts val="600"/>
              </a:spcAft>
              <a:defRPr/>
            </a:pPr>
            <a:r>
              <a:rPr lang="fr-FR" sz="2400" b="1" i="1" dirty="0">
                <a:solidFill>
                  <a:srgbClr val="FF9900"/>
                </a:solidFill>
              </a:rPr>
              <a:t>Tous les outils sont téléchargeables et modifiables sous format informatique type Powerpoint, Excel ou Word</a:t>
            </a:r>
          </a:p>
        </p:txBody>
      </p:sp>
      <p:pic>
        <p:nvPicPr>
          <p:cNvPr id="10247" name="Picture 14" descr="C:\Documents and Settings\Dalpanf\Local Settings\Temporary Internet Files\Content.IE5\UXHSBM5A\MC900432632[1]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3" y="192088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13424</TotalTime>
  <Words>633</Words>
  <Application>Microsoft Office PowerPoint</Application>
  <PresentationFormat>Affichage à l'écran (4:3)</PresentationFormat>
  <Paragraphs>220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Tahoma</vt:lpstr>
      <vt:lpstr>Arial</vt:lpstr>
      <vt:lpstr>Times New Roman</vt:lpstr>
      <vt:lpstr>Impact</vt:lpstr>
      <vt:lpstr>Wingdings</vt:lpstr>
      <vt:lpstr>Modèle par défaut</vt:lpstr>
      <vt:lpstr>Présentation du projet  TMS &amp; CO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CDG13</dc:creator>
  <cp:lastModifiedBy>Bau, Marie-José</cp:lastModifiedBy>
  <cp:revision>840</cp:revision>
  <dcterms:created xsi:type="dcterms:W3CDTF">2001-08-28T08:12:33Z</dcterms:created>
  <dcterms:modified xsi:type="dcterms:W3CDTF">2013-09-05T07:55:37Z</dcterms:modified>
</cp:coreProperties>
</file>