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sldIdLst>
    <p:sldId id="259" r:id="rId2"/>
    <p:sldId id="273" r:id="rId3"/>
    <p:sldId id="272" r:id="rId4"/>
    <p:sldId id="274" r:id="rId5"/>
    <p:sldId id="264" r:id="rId6"/>
    <p:sldId id="265" r:id="rId7"/>
    <p:sldId id="266" r:id="rId8"/>
    <p:sldId id="275" r:id="rId9"/>
    <p:sldId id="267" r:id="rId10"/>
    <p:sldId id="268" r:id="rId11"/>
    <p:sldId id="269" r:id="rId12"/>
    <p:sldId id="270" r:id="rId13"/>
    <p:sldId id="271" r:id="rId14"/>
    <p:sldId id="276" r:id="rId15"/>
    <p:sldId id="261" r:id="rId16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0" autoAdjust="0"/>
    <p:restoredTop sz="94681" autoAdjust="0"/>
  </p:normalViewPr>
  <p:slideViewPr>
    <p:cSldViewPr>
      <p:cViewPr>
        <p:scale>
          <a:sx n="70" d="100"/>
          <a:sy n="70" d="100"/>
        </p:scale>
        <p:origin x="-1164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75E9C-0541-480D-99B4-B3B0AA14E971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3DE78-8B65-4C70-AFAF-C812A0AC9EA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5092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534B8-A580-4960-9D4D-85507465A620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DE1E6-82A1-444B-A6B2-646EE1D5BC7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2451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5605B-CC09-44D2-9DE2-416612309AD6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6FCFA-EBC0-459B-A784-7F5498182AB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4280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F17DA-266E-4C9E-9F12-8538271A4D2E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FADE4-28C3-40A0-98B0-34BAD44EB24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5734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902F0-D8B7-4BF5-BD61-6F0C754BAF51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EB5FC-DB94-4309-BCD6-31D5CBFD48E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87859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CEDD1-1269-4E0F-A30E-B3603DC4EF3F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23A16-DCF5-4369-9500-318BEA2F69C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077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A7463-A69F-4BF3-A15F-17DBE4201985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B192D-6168-4477-84C2-5C41C2967D4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0012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65029-20ED-4E43-A01D-04ABE9436388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93DFD-6190-4CA7-9809-013D85B2752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3295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B055A-0298-492F-A784-A964D172E255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B326B-A031-425A-9D6F-2A2983ED958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818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562C5-B6DB-4D3B-925E-CD5496D34493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C0C13-63CB-4F00-88E7-829C1263359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041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54C3D-599D-4690-B2F9-D0D36BC8AC4A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1C88A-5199-483F-A277-ED3A842A3AD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601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27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3F7C6A69-2C5B-45A5-B876-E9C71974333E}" type="datetimeFigureOut">
              <a:rPr lang="fr-FR"/>
              <a:pPr>
                <a:defRPr/>
              </a:pPr>
              <a:t>27/09/2013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DD7DF9F-A09F-4444-9A5D-CBCA8D9436D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45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postures%20&#224;%20risques.pdf" TargetMode="External"/><Relationship Id="rId7" Type="http://schemas.openxmlformats.org/officeDocument/2006/relationships/hyperlink" Target="comparaison.pdf" TargetMode="External"/><Relationship Id="rId2" Type="http://schemas.openxmlformats.org/officeDocument/2006/relationships/hyperlink" Target="Pr&#233;sentatio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dt%20d'intervention.pdf" TargetMode="External"/><Relationship Id="rId5" Type="http://schemas.openxmlformats.org/officeDocument/2006/relationships/hyperlink" Target="manutention.pdf" TargetMode="External"/><Relationship Id="rId4" Type="http://schemas.openxmlformats.org/officeDocument/2006/relationships/hyperlink" Target="postures%20d&#233;favorables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13" y="1484784"/>
            <a:ext cx="7772400" cy="244827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Le projet TMS &amp; CO : une démarche complète et simple pour lutter contre le risque de Troubles </a:t>
            </a:r>
            <a:r>
              <a:rPr lang="fr-FR" sz="3200" dirty="0" err="1" smtClean="0"/>
              <a:t>Musculo</a:t>
            </a:r>
            <a:r>
              <a:rPr lang="fr-FR" sz="3200" dirty="0" smtClean="0"/>
              <a:t>-Squelettiques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1300" dirty="0" smtClean="0"/>
              <a:t>PREVENTICA –septembre  2013</a:t>
            </a:r>
            <a:endParaRPr lang="fr-FR" sz="1300" dirty="0"/>
          </a:p>
        </p:txBody>
      </p:sp>
      <p:sp>
        <p:nvSpPr>
          <p:cNvPr id="3075" name="Sous-titre 5"/>
          <p:cNvSpPr>
            <a:spLocks noGrp="1"/>
          </p:cNvSpPr>
          <p:nvPr>
            <p:ph type="subTitle" idx="1"/>
          </p:nvPr>
        </p:nvSpPr>
        <p:spPr>
          <a:xfrm>
            <a:off x="539750" y="4005263"/>
            <a:ext cx="8026400" cy="1871662"/>
          </a:xfrm>
        </p:spPr>
        <p:txBody>
          <a:bodyPr/>
          <a:lstStyle/>
          <a:p>
            <a:r>
              <a:rPr lang="fr-FR" b="1" i="1" smtClean="0">
                <a:latin typeface="Bradley Hand ITC" pitchFamily="66" charset="0"/>
              </a:rPr>
              <a:t>Une démarche originale à la ville de Bourg la Reine</a:t>
            </a:r>
          </a:p>
          <a:p>
            <a:endParaRPr lang="fr-FR" sz="1900" b="1" i="1" smtClean="0">
              <a:latin typeface="Bradley Hand ITC" pitchFamily="66" charset="0"/>
            </a:endParaRPr>
          </a:p>
          <a:p>
            <a:r>
              <a:rPr lang="fr-FR" sz="1900" b="1" i="1" smtClean="0">
                <a:latin typeface="Bradley Hand ITC" pitchFamily="66" charset="0"/>
              </a:rPr>
              <a:t>Jérémy Beaumont, Ingénieur de prévention</a:t>
            </a:r>
          </a:p>
          <a:p>
            <a:r>
              <a:rPr lang="fr-FR" sz="1900" b="1" i="1" smtClean="0">
                <a:latin typeface="Bradley Hand ITC" pitchFamily="66" charset="0"/>
              </a:rPr>
              <a:t>Bernard Dréno, ergonome et Pauline Martin Sociologue</a:t>
            </a:r>
          </a:p>
          <a:p>
            <a:endParaRPr lang="fr-FR" i="1" smtClean="0"/>
          </a:p>
        </p:txBody>
      </p:sp>
      <p:pic>
        <p:nvPicPr>
          <p:cNvPr id="3076" name="Image 6" descr="Logo C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9796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C:\Users\dreno\Desktop\Nouveau dossier\Ville-de-Bourg-La-Rein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88913"/>
            <a:ext cx="20859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/>
              <a:t>Objectifs des groupes de travail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r-FR" smtClean="0"/>
              <a:t>1 – </a:t>
            </a:r>
            <a:r>
              <a:rPr lang="fr-FR" u="sng" smtClean="0"/>
              <a:t>Valider les résultats</a:t>
            </a:r>
          </a:p>
          <a:p>
            <a:pPr>
              <a:buFontTx/>
              <a:buNone/>
            </a:pPr>
            <a:endParaRPr lang="fr-FR" u="sng" smtClean="0"/>
          </a:p>
          <a:p>
            <a:pPr>
              <a:buFontTx/>
              <a:buChar char="-"/>
            </a:pPr>
            <a:r>
              <a:rPr lang="fr-FR" smtClean="0"/>
              <a:t>Affiner les résultats des observations. </a:t>
            </a:r>
            <a:r>
              <a:rPr lang="fr-FR" i="1" smtClean="0"/>
              <a:t>Décalage observation/vécu.</a:t>
            </a:r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Char char="-"/>
            </a:pPr>
            <a:r>
              <a:rPr lang="fr-FR" smtClean="0"/>
              <a:t>Valider les résultats.</a:t>
            </a:r>
          </a:p>
          <a:p>
            <a:pPr>
              <a:buFontTx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/>
              <a:t>Objectifs des groupes de travail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r-FR" smtClean="0"/>
              <a:t>2- </a:t>
            </a:r>
            <a:r>
              <a:rPr lang="fr-FR" u="sng" smtClean="0"/>
              <a:t>Rédaction des fiches de pénibilités</a:t>
            </a:r>
          </a:p>
          <a:p>
            <a:pPr>
              <a:buFontTx/>
              <a:buNone/>
            </a:pPr>
            <a:endParaRPr lang="fr-FR" u="sng" smtClean="0"/>
          </a:p>
          <a:p>
            <a:pPr>
              <a:buFontTx/>
              <a:buChar char="-"/>
            </a:pPr>
            <a:r>
              <a:rPr lang="fr-FR" smtClean="0"/>
              <a:t>S’appuyer sur les résultats de l’observation pour la rédaction.</a:t>
            </a:r>
          </a:p>
          <a:p>
            <a:pPr>
              <a:buFontTx/>
              <a:buChar char="-"/>
            </a:pPr>
            <a:endParaRPr lang="fr-FR" smtClean="0"/>
          </a:p>
          <a:p>
            <a:pPr>
              <a:buFontTx/>
              <a:buChar char="-"/>
            </a:pPr>
            <a:r>
              <a:rPr lang="fr-FR" smtClean="0"/>
              <a:t>Validation des fiches par les groupes de travail.</a:t>
            </a:r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/>
              <a:t>Objectifs des groupes de travail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r-FR" smtClean="0"/>
              <a:t>3- </a:t>
            </a:r>
            <a:r>
              <a:rPr lang="fr-FR" u="sng" smtClean="0"/>
              <a:t>Impliquer les agents</a:t>
            </a:r>
          </a:p>
          <a:p>
            <a:pPr>
              <a:buFontTx/>
              <a:buNone/>
            </a:pPr>
            <a:endParaRPr lang="fr-FR" u="sng" smtClean="0"/>
          </a:p>
          <a:p>
            <a:pPr>
              <a:buFontTx/>
              <a:buChar char="-"/>
            </a:pPr>
            <a:r>
              <a:rPr lang="fr-FR" smtClean="0"/>
              <a:t>Remarque de la direction : « Les agents ne s’impliquent pas suffisamment dans leur sécurité ».</a:t>
            </a:r>
          </a:p>
          <a:p>
            <a:pPr>
              <a:buFontTx/>
              <a:buChar char="-"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Char char="-"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/>
              <a:t>Objectifs des groupes de travail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fr-FR" smtClean="0"/>
              <a:t>Travailler avec les groupes pour formuler: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mtClean="0"/>
              <a:t> les problèmes,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mtClean="0"/>
              <a:t> des solutions.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fr-FR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mtClean="0"/>
              <a:t>Favoriser l’échange de bonnes pratiques entre les sites.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Et aujourd’hui ou en est-on?</a:t>
            </a:r>
            <a:endParaRPr lang="fr-FR" dirty="0"/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2" descr="htmann[1].jpg - [Dessin] Les posi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997200"/>
            <a:ext cx="1111250" cy="1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00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6600" dirty="0" smtClean="0">
                <a:latin typeface="Bradley Hand ITC" pitchFamily="66" charset="0"/>
              </a:rPr>
              <a:t>Merci pour votre attention</a:t>
            </a:r>
            <a:endParaRPr lang="fr-FR" sz="6600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08 0.08836 L 0.48264 -0.49919 " pathEditMode="relative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Présentation de la ville et du contexte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319587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spcBef>
                <a:spcPct val="5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fr-FR" dirty="0" smtClean="0"/>
              <a:t>Ville de 20 000 habitants avec 350 agents (titulaires et non titulaires)</a:t>
            </a:r>
          </a:p>
          <a:p>
            <a:pPr marL="548640" indent="-411480" fontAlgn="auto">
              <a:spcBef>
                <a:spcPct val="5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fr-FR" dirty="0" smtClean="0"/>
              <a:t> 3 crèches municipales, 5 écoles élémentaires</a:t>
            </a:r>
          </a:p>
          <a:p>
            <a:pPr marL="548640" indent="-411480" fontAlgn="auto">
              <a:spcBef>
                <a:spcPct val="5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fr-FR" dirty="0" smtClean="0"/>
              <a:t> 3 services dont les indicateurs indiquent un problème d’usure professionnel</a:t>
            </a:r>
          </a:p>
          <a:p>
            <a:pPr marL="868680" lvl="1" indent="-283464" fontAlgn="auto">
              <a:spcBef>
                <a:spcPct val="5000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fr-FR" dirty="0" smtClean="0"/>
              <a:t>	 Centre technique municipal </a:t>
            </a:r>
            <a:r>
              <a:rPr lang="fr-FR" dirty="0" smtClean="0">
                <a:sym typeface="Wingdings" pitchFamily="2" charset="2"/>
              </a:rPr>
              <a:t> 40 agents</a:t>
            </a:r>
            <a:endParaRPr lang="fr-FR" dirty="0" smtClean="0"/>
          </a:p>
          <a:p>
            <a:pPr marL="868680" lvl="1" indent="-283464" fontAlgn="auto">
              <a:spcBef>
                <a:spcPct val="5000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fr-FR" dirty="0" smtClean="0"/>
              <a:t>	 Petite enfance (3 crèches + assistantes maternelles) </a:t>
            </a:r>
            <a:r>
              <a:rPr lang="fr-FR" dirty="0" smtClean="0">
                <a:sym typeface="Wingdings" pitchFamily="2" charset="2"/>
              </a:rPr>
              <a:t> 80 agents</a:t>
            </a:r>
            <a:endParaRPr lang="fr-FR" dirty="0" smtClean="0"/>
          </a:p>
          <a:p>
            <a:pPr marL="868680" lvl="1" indent="-283464" fontAlgn="auto">
              <a:spcBef>
                <a:spcPct val="5000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fr-FR" dirty="0" smtClean="0"/>
              <a:t>	 Hygiène et Restauration </a:t>
            </a:r>
            <a:r>
              <a:rPr lang="fr-FR" dirty="0" smtClean="0">
                <a:sym typeface="Wingdings" pitchFamily="2" charset="2"/>
              </a:rPr>
              <a:t> 70 agents</a:t>
            </a:r>
            <a:endParaRPr lang="fr-F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La démarche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56212"/>
          </a:xfrm>
        </p:spPr>
        <p:txBody>
          <a:bodyPr>
            <a:normAutofit/>
          </a:bodyPr>
          <a:lstStyle/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fr-FR" dirty="0" smtClean="0"/>
              <a:t>Une étude croisée reposant: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r>
              <a:rPr lang="fr-FR" dirty="0" smtClean="0"/>
              <a:t> Sur l’analyse des données issues de l’études  de la population au travail et de l’exploitation de questionnaires remplis par les agents.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r>
              <a:rPr lang="fr-FR" dirty="0" smtClean="0"/>
              <a:t>L’observation de situations de travail représentatives  pour 3 secteurs concernés par  les problème de TMS et de maintien dans l’emploi.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fr-FR" b="1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Les outils, la méthode, les étapes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56212"/>
          </a:xfrm>
        </p:spPr>
        <p:txBody>
          <a:bodyPr>
            <a:normAutofit fontScale="70000" lnSpcReduction="20000"/>
          </a:bodyPr>
          <a:lstStyle/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fr-FR" b="1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r>
              <a:rPr lang="fr-FR" dirty="0" smtClean="0"/>
              <a:t>Construction d’un outil de repérage issu des travaux du 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fr-FR" dirty="0" smtClean="0"/>
              <a:t>groupe TMS and CO.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r>
              <a:rPr lang="fr-FR" dirty="0" smtClean="0"/>
              <a:t>Observation de séquences d’activités représentatives des 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fr-FR" dirty="0" smtClean="0"/>
              <a:t>situations de travail des agents.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r>
              <a:rPr lang="fr-FR" dirty="0" smtClean="0"/>
              <a:t>Evaluation/cotation des risques à partir de 6 marqueurs.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r>
              <a:rPr lang="fr-FR" dirty="0" smtClean="0"/>
              <a:t>Illustration graphique des résultats sur 6 axes.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r>
              <a:rPr lang="fr-FR" dirty="0" smtClean="0"/>
              <a:t>Restitution aux équipes pour mise en débat.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r>
              <a:rPr lang="fr-FR" dirty="0" smtClean="0"/>
              <a:t>Analyse de l’ensemble des données et croisement des analyses 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fr-FR" dirty="0" smtClean="0"/>
              <a:t>démographiques, sociologiques et ergonomiques.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r>
              <a:rPr lang="fr-FR" dirty="0" smtClean="0"/>
              <a:t>Etablissement de la cartographie en terme de pénibilité et de 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fr-FR" dirty="0" smtClean="0"/>
              <a:t>risques d’usure professionnelles liés en particulier à l’activité physique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r>
              <a:rPr lang="fr-FR" dirty="0" smtClean="0"/>
              <a:t>Phase de déploiement de la démarche au sein de la collectivité sur </a:t>
            </a:r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endParaRPr lang="fr-FR" dirty="0" smtClean="0"/>
          </a:p>
          <a:p>
            <a:pPr marL="17463" indent="-41148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Char char="•"/>
              <a:defRPr/>
            </a:pPr>
            <a:r>
              <a:rPr lang="fr-FR" dirty="0" smtClean="0"/>
              <a:t>les 3 entités pour mise en place d’actions de prévention.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Le questionnaire </a:t>
            </a:r>
            <a:r>
              <a:rPr lang="fr-FR" dirty="0"/>
              <a:t>TMS&amp;Co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>
              <a:buFontTx/>
              <a:buChar char="-"/>
            </a:pPr>
            <a:r>
              <a:rPr lang="fr-FR" smtClean="0"/>
              <a:t>Remplit lors d’un entretien individuel avec chaque agents.</a:t>
            </a:r>
          </a:p>
          <a:p>
            <a:pPr>
              <a:buFontTx/>
              <a:buChar char="-"/>
            </a:pPr>
            <a:r>
              <a:rPr lang="fr-FR" smtClean="0"/>
              <a:t>140 agents ont répondu</a:t>
            </a:r>
          </a:p>
          <a:p>
            <a:pPr>
              <a:buFontTx/>
              <a:buChar char="-"/>
            </a:pPr>
            <a:r>
              <a:rPr lang="fr-FR" smtClean="0"/>
              <a:t>Exploitation par le conseiller de prévention de la villes et  les conseillers du CIG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/>
              <a:t>Questionnaire TMS&amp;Co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413125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fr-FR" dirty="0" smtClean="0"/>
              <a:t>Objectifs </a:t>
            </a:r>
            <a:r>
              <a:rPr lang="fr-FR" dirty="0"/>
              <a:t>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fr-FR" dirty="0" smtClean="0"/>
              <a:t>Avoir des indicateurs sur l’état de </a:t>
            </a:r>
            <a:r>
              <a:rPr lang="fr-FR" dirty="0"/>
              <a:t>« santé » des agents et </a:t>
            </a:r>
            <a:r>
              <a:rPr lang="fr-FR" dirty="0" smtClean="0"/>
              <a:t>leurs relations </a:t>
            </a:r>
            <a:r>
              <a:rPr lang="fr-FR" dirty="0"/>
              <a:t>au </a:t>
            </a:r>
            <a:r>
              <a:rPr lang="fr-FR" dirty="0" smtClean="0"/>
              <a:t>travail.</a:t>
            </a:r>
            <a:endParaRPr lang="fr-FR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fr-FR" dirty="0"/>
              <a:t>Sensibiliser la direction et les </a:t>
            </a:r>
            <a:r>
              <a:rPr lang="fr-FR" dirty="0" smtClean="0"/>
              <a:t>responsables.</a:t>
            </a:r>
            <a:endParaRPr lang="fr-FR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endParaRPr lang="fr-FR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fr-FR" dirty="0" smtClean="0"/>
              <a:t>Puis restitution  aux agents et à l’encadrement pour validation et mise en débat.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/>
              <a:t>Outils TMS&amp;Co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57338"/>
            <a:ext cx="7772400" cy="4538662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fr-FR" sz="2400" smtClean="0"/>
              <a:t>Découper une journée type d’un agent en fonction de ses activités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fr-FR" sz="2400" smtClean="0"/>
              <a:t>Exemple:  auxiliaire de puériculture :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Accueil enfant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Activité d’éveil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Repas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Change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Sieste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Activité d’éveil</a:t>
            </a:r>
          </a:p>
          <a:p>
            <a:pPr>
              <a:lnSpc>
                <a:spcPct val="90000"/>
              </a:lnSpc>
            </a:pPr>
            <a:r>
              <a:rPr lang="fr-FR" sz="2400" smtClean="0"/>
              <a:t>Départ enfant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Illustration</a:t>
            </a:r>
            <a:endParaRPr lang="fr-FR" dirty="0"/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hlinkClick r:id="rId2" action="ppaction://hlinkfile"/>
              </a:rPr>
              <a:t>Présentation.pdf</a:t>
            </a:r>
            <a:endParaRPr lang="fr-FR" smtClean="0"/>
          </a:p>
          <a:p>
            <a:r>
              <a:rPr lang="fr-FR" smtClean="0">
                <a:hlinkClick r:id="rId3" action="ppaction://hlinkfile"/>
              </a:rPr>
              <a:t>postures à risques.pdf</a:t>
            </a:r>
            <a:endParaRPr lang="fr-FR" smtClean="0"/>
          </a:p>
          <a:p>
            <a:r>
              <a:rPr lang="fr-FR" smtClean="0">
                <a:hlinkClick r:id="rId4" action="ppaction://hlinkfile"/>
              </a:rPr>
              <a:t>postures défavorables.pdf</a:t>
            </a:r>
            <a:endParaRPr lang="fr-FR" smtClean="0"/>
          </a:p>
          <a:p>
            <a:r>
              <a:rPr lang="fr-FR" smtClean="0">
                <a:hlinkClick r:id="rId5" action="ppaction://hlinkfile"/>
              </a:rPr>
              <a:t>manutention.pdf</a:t>
            </a:r>
            <a:endParaRPr lang="fr-FR" smtClean="0"/>
          </a:p>
          <a:p>
            <a:r>
              <a:rPr lang="fr-FR" smtClean="0">
                <a:hlinkClick r:id="rId6" action="ppaction://hlinkfile"/>
              </a:rPr>
              <a:t>cdt d'intervention.pdf</a:t>
            </a:r>
            <a:endParaRPr lang="fr-FR" smtClean="0"/>
          </a:p>
          <a:p>
            <a:r>
              <a:rPr lang="fr-FR" smtClean="0">
                <a:hlinkClick r:id="rId7" action="ppaction://hlinkfile"/>
              </a:rPr>
              <a:t>comparaison.pdf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4000"/>
              <a:t>Constitution des groupes de travail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1 groupe de travail formé pour chaque service.</a:t>
            </a:r>
          </a:p>
          <a:p>
            <a:pPr>
              <a:buFontTx/>
              <a:buChar char="-"/>
            </a:pPr>
            <a:endParaRPr lang="fr-FR" smtClean="0"/>
          </a:p>
          <a:p>
            <a:r>
              <a:rPr lang="fr-FR" smtClean="0"/>
              <a:t>Groupes formés sur la base du volontariat.</a:t>
            </a:r>
          </a:p>
          <a:p>
            <a:pPr>
              <a:buFontTx/>
              <a:buNone/>
            </a:pPr>
            <a:endParaRPr lang="fr-FR" smtClean="0"/>
          </a:p>
          <a:p>
            <a:r>
              <a:rPr lang="fr-FR" smtClean="0"/>
              <a:t>Chaque groupe a au moins une personne de chaque structure.</a:t>
            </a:r>
          </a:p>
          <a:p>
            <a:pPr>
              <a:buFontTx/>
              <a:buChar char="-"/>
            </a:pPr>
            <a:endParaRPr lang="fr-FR" smtClean="0"/>
          </a:p>
          <a:p>
            <a:pPr>
              <a:buFontTx/>
              <a:buChar char="-"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  <a:p>
            <a:pPr>
              <a:buFontTx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386</TotalTime>
  <Words>477</Words>
  <Application>Microsoft Office PowerPoint</Application>
  <PresentationFormat>Affichage à l'écran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Lucida Sans</vt:lpstr>
      <vt:lpstr>Book Antiqua</vt:lpstr>
      <vt:lpstr>Wingdings 2</vt:lpstr>
      <vt:lpstr>Wingdings</vt:lpstr>
      <vt:lpstr>Wingdings 3</vt:lpstr>
      <vt:lpstr>Calibri</vt:lpstr>
      <vt:lpstr>Bradley Hand ITC</vt:lpstr>
      <vt:lpstr>Apex</vt:lpstr>
      <vt:lpstr> Le projet TMS &amp; CO : une démarche complète et simple pour lutter contre le risque de Troubles Musculo-Squelettiques  PREVENTICA –septembre  2013</vt:lpstr>
      <vt:lpstr> Présentation de la ville et du contexte </vt:lpstr>
      <vt:lpstr>La démarche </vt:lpstr>
      <vt:lpstr>Les outils, la méthode, les étapes </vt:lpstr>
      <vt:lpstr>Le questionnaire TMS&amp;Co</vt:lpstr>
      <vt:lpstr>Questionnaire TMS&amp;Co</vt:lpstr>
      <vt:lpstr>Outils TMS&amp;Co</vt:lpstr>
      <vt:lpstr>Illustration</vt:lpstr>
      <vt:lpstr>Constitution des groupes de travail</vt:lpstr>
      <vt:lpstr>Objectifs des groupes de travail</vt:lpstr>
      <vt:lpstr>Objectifs des groupes de travail</vt:lpstr>
      <vt:lpstr>Objectifs des groupes de travail</vt:lpstr>
      <vt:lpstr>Objectifs des groupes de travail</vt:lpstr>
      <vt:lpstr>Et aujourd’hui ou en est-on?</vt:lpstr>
      <vt:lpstr>Merci pour votre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DRENO Bernard</dc:creator>
  <cp:lastModifiedBy>Bau, Marie-José</cp:lastModifiedBy>
  <cp:revision>40</cp:revision>
  <dcterms:created xsi:type="dcterms:W3CDTF">2012-10-02T15:55:32Z</dcterms:created>
  <dcterms:modified xsi:type="dcterms:W3CDTF">2013-09-27T08:11:58Z</dcterms:modified>
</cp:coreProperties>
</file>